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3" r:id="rId1"/>
  </p:sldMasterIdLst>
  <p:notesMasterIdLst>
    <p:notesMasterId r:id="rId67"/>
  </p:notesMasterIdLst>
  <p:handoutMasterIdLst>
    <p:handoutMasterId r:id="rId68"/>
  </p:handoutMasterIdLst>
  <p:sldIdLst>
    <p:sldId id="375" r:id="rId2"/>
    <p:sldId id="378" r:id="rId3"/>
    <p:sldId id="278" r:id="rId4"/>
    <p:sldId id="468" r:id="rId5"/>
    <p:sldId id="469" r:id="rId6"/>
    <p:sldId id="462" r:id="rId7"/>
    <p:sldId id="463" r:id="rId8"/>
    <p:sldId id="465" r:id="rId9"/>
    <p:sldId id="467" r:id="rId10"/>
    <p:sldId id="512" r:id="rId11"/>
    <p:sldId id="416" r:id="rId12"/>
    <p:sldId id="417" r:id="rId13"/>
    <p:sldId id="418" r:id="rId14"/>
    <p:sldId id="447" r:id="rId15"/>
    <p:sldId id="432" r:id="rId16"/>
    <p:sldId id="429" r:id="rId17"/>
    <p:sldId id="433" r:id="rId18"/>
    <p:sldId id="434" r:id="rId19"/>
    <p:sldId id="435" r:id="rId20"/>
    <p:sldId id="442" r:id="rId21"/>
    <p:sldId id="443" r:id="rId22"/>
    <p:sldId id="444" r:id="rId23"/>
    <p:sldId id="445" r:id="rId24"/>
    <p:sldId id="446" r:id="rId25"/>
    <p:sldId id="436" r:id="rId26"/>
    <p:sldId id="437" r:id="rId27"/>
    <p:sldId id="438" r:id="rId28"/>
    <p:sldId id="439" r:id="rId29"/>
    <p:sldId id="440" r:id="rId30"/>
    <p:sldId id="441" r:id="rId31"/>
    <p:sldId id="494" r:id="rId32"/>
    <p:sldId id="495" r:id="rId33"/>
    <p:sldId id="493" r:id="rId34"/>
    <p:sldId id="451" r:id="rId35"/>
    <p:sldId id="452" r:id="rId36"/>
    <p:sldId id="448" r:id="rId37"/>
    <p:sldId id="454" r:id="rId38"/>
    <p:sldId id="496" r:id="rId39"/>
    <p:sldId id="490" r:id="rId40"/>
    <p:sldId id="456" r:id="rId41"/>
    <p:sldId id="457" r:id="rId42"/>
    <p:sldId id="458" r:id="rId43"/>
    <p:sldId id="459" r:id="rId44"/>
    <p:sldId id="460" r:id="rId45"/>
    <p:sldId id="497" r:id="rId46"/>
    <p:sldId id="500" r:id="rId47"/>
    <p:sldId id="498" r:id="rId48"/>
    <p:sldId id="499" r:id="rId49"/>
    <p:sldId id="395" r:id="rId50"/>
    <p:sldId id="422" r:id="rId51"/>
    <p:sldId id="420" r:id="rId52"/>
    <p:sldId id="502" r:id="rId53"/>
    <p:sldId id="503" r:id="rId54"/>
    <p:sldId id="425" r:id="rId55"/>
    <p:sldId id="424" r:id="rId56"/>
    <p:sldId id="489" r:id="rId57"/>
    <p:sldId id="449" r:id="rId58"/>
    <p:sldId id="506" r:id="rId59"/>
    <p:sldId id="513" r:id="rId60"/>
    <p:sldId id="399" r:id="rId61"/>
    <p:sldId id="398" r:id="rId62"/>
    <p:sldId id="397" r:id="rId63"/>
    <p:sldId id="400" r:id="rId64"/>
    <p:sldId id="415" r:id="rId65"/>
    <p:sldId id="510" r:id="rId66"/>
  </p:sldIdLst>
  <p:sldSz cx="9144000" cy="6858000" type="letter"/>
  <p:notesSz cx="6881813" cy="9296400"/>
  <p:defaultTextStyle>
    <a:defPPr>
      <a:defRPr lang="en-US"/>
    </a:defPPr>
    <a:lvl1pPr algn="l" rtl="0" fontAlgn="base">
      <a:spcBef>
        <a:spcPct val="0"/>
      </a:spcBef>
      <a:spcAft>
        <a:spcPct val="0"/>
      </a:spcAft>
      <a:defRPr sz="2800" kern="1200">
        <a:solidFill>
          <a:schemeClr val="tx1"/>
        </a:solidFill>
        <a:latin typeface="Verdana" pitchFamily="34" charset="0"/>
        <a:ea typeface="+mn-ea"/>
        <a:cs typeface="+mn-cs"/>
      </a:defRPr>
    </a:lvl1pPr>
    <a:lvl2pPr marL="457200" algn="l" rtl="0" fontAlgn="base">
      <a:spcBef>
        <a:spcPct val="0"/>
      </a:spcBef>
      <a:spcAft>
        <a:spcPct val="0"/>
      </a:spcAft>
      <a:defRPr sz="2800" kern="1200">
        <a:solidFill>
          <a:schemeClr val="tx1"/>
        </a:solidFill>
        <a:latin typeface="Verdana" pitchFamily="34" charset="0"/>
        <a:ea typeface="+mn-ea"/>
        <a:cs typeface="+mn-cs"/>
      </a:defRPr>
    </a:lvl2pPr>
    <a:lvl3pPr marL="914400" algn="l" rtl="0" fontAlgn="base">
      <a:spcBef>
        <a:spcPct val="0"/>
      </a:spcBef>
      <a:spcAft>
        <a:spcPct val="0"/>
      </a:spcAft>
      <a:defRPr sz="2800" kern="1200">
        <a:solidFill>
          <a:schemeClr val="tx1"/>
        </a:solidFill>
        <a:latin typeface="Verdana" pitchFamily="34" charset="0"/>
        <a:ea typeface="+mn-ea"/>
        <a:cs typeface="+mn-cs"/>
      </a:defRPr>
    </a:lvl3pPr>
    <a:lvl4pPr marL="1371600" algn="l" rtl="0" fontAlgn="base">
      <a:spcBef>
        <a:spcPct val="0"/>
      </a:spcBef>
      <a:spcAft>
        <a:spcPct val="0"/>
      </a:spcAft>
      <a:defRPr sz="2800" kern="1200">
        <a:solidFill>
          <a:schemeClr val="tx1"/>
        </a:solidFill>
        <a:latin typeface="Verdana" pitchFamily="34" charset="0"/>
        <a:ea typeface="+mn-ea"/>
        <a:cs typeface="+mn-cs"/>
      </a:defRPr>
    </a:lvl4pPr>
    <a:lvl5pPr marL="1828800" algn="l" rtl="0" fontAlgn="base">
      <a:spcBef>
        <a:spcPct val="0"/>
      </a:spcBef>
      <a:spcAft>
        <a:spcPct val="0"/>
      </a:spcAft>
      <a:defRPr sz="2800" kern="1200">
        <a:solidFill>
          <a:schemeClr val="tx1"/>
        </a:solidFill>
        <a:latin typeface="Verdana" pitchFamily="34" charset="0"/>
        <a:ea typeface="+mn-ea"/>
        <a:cs typeface="+mn-cs"/>
      </a:defRPr>
    </a:lvl5pPr>
    <a:lvl6pPr marL="2286000" algn="l" defTabSz="914400" rtl="0" eaLnBrk="1" latinLnBrk="0" hangingPunct="1">
      <a:defRPr sz="2800" kern="1200">
        <a:solidFill>
          <a:schemeClr val="tx1"/>
        </a:solidFill>
        <a:latin typeface="Verdana" pitchFamily="34" charset="0"/>
        <a:ea typeface="+mn-ea"/>
        <a:cs typeface="+mn-cs"/>
      </a:defRPr>
    </a:lvl6pPr>
    <a:lvl7pPr marL="2743200" algn="l" defTabSz="914400" rtl="0" eaLnBrk="1" latinLnBrk="0" hangingPunct="1">
      <a:defRPr sz="2800" kern="1200">
        <a:solidFill>
          <a:schemeClr val="tx1"/>
        </a:solidFill>
        <a:latin typeface="Verdana" pitchFamily="34" charset="0"/>
        <a:ea typeface="+mn-ea"/>
        <a:cs typeface="+mn-cs"/>
      </a:defRPr>
    </a:lvl7pPr>
    <a:lvl8pPr marL="3200400" algn="l" defTabSz="914400" rtl="0" eaLnBrk="1" latinLnBrk="0" hangingPunct="1">
      <a:defRPr sz="2800" kern="1200">
        <a:solidFill>
          <a:schemeClr val="tx1"/>
        </a:solidFill>
        <a:latin typeface="Verdana" pitchFamily="34" charset="0"/>
        <a:ea typeface="+mn-ea"/>
        <a:cs typeface="+mn-cs"/>
      </a:defRPr>
    </a:lvl8pPr>
    <a:lvl9pPr marL="3657600" algn="l" defTabSz="914400" rtl="0" eaLnBrk="1" latinLnBrk="0" hangingPunct="1">
      <a:defRPr sz="28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006600"/>
    <a:srgbClr val="AED1A7"/>
    <a:srgbClr val="003300"/>
    <a:srgbClr val="800000"/>
    <a:srgbClr val="EAEAEA"/>
    <a:srgbClr val="DDDDDD"/>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5495" autoAdjust="0"/>
    <p:restoredTop sz="90459" autoAdjust="0"/>
  </p:normalViewPr>
  <p:slideViewPr>
    <p:cSldViewPr snapToGrid="0">
      <p:cViewPr>
        <p:scale>
          <a:sx n="100" d="100"/>
          <a:sy n="100" d="100"/>
        </p:scale>
        <p:origin x="-894" y="-270"/>
      </p:cViewPr>
      <p:guideLst>
        <p:guide orient="horz" pos="1344"/>
        <p:guide orient="horz" pos="3456"/>
        <p:guide orient="horz" pos="3620"/>
        <p:guide orient="horz" pos="884"/>
        <p:guide pos="1484"/>
        <p:guide pos="534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Lst>
  </p:outlineViewPr>
  <p:notesTextViewPr>
    <p:cViewPr>
      <p:scale>
        <a:sx n="100" d="100"/>
        <a:sy n="100" d="100"/>
      </p:scale>
      <p:origin x="0" y="0"/>
    </p:cViewPr>
  </p:notesTextViewPr>
  <p:sorterViewPr>
    <p:cViewPr>
      <p:scale>
        <a:sx n="80" d="100"/>
        <a:sy n="80" d="100"/>
      </p:scale>
      <p:origin x="0" y="7344"/>
    </p:cViewPr>
  </p:sorterViewPr>
  <p:notesViewPr>
    <p:cSldViewPr snapToGrid="0">
      <p:cViewPr varScale="1">
        <p:scale>
          <a:sx n="83" d="100"/>
          <a:sy n="83" d="100"/>
        </p:scale>
        <p:origin x="-1914" y="-84"/>
      </p:cViewPr>
      <p:guideLst>
        <p:guide orient="horz" pos="2930"/>
        <p:guide pos="217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39.xml"/><Relationship Id="rId13" Type="http://schemas.openxmlformats.org/officeDocument/2006/relationships/slide" Target="slides/slide44.xml"/><Relationship Id="rId18" Type="http://schemas.openxmlformats.org/officeDocument/2006/relationships/slide" Target="slides/slide64.xml"/><Relationship Id="rId3" Type="http://schemas.openxmlformats.org/officeDocument/2006/relationships/slide" Target="slides/slide21.xml"/><Relationship Id="rId7" Type="http://schemas.openxmlformats.org/officeDocument/2006/relationships/slide" Target="slides/slide36.xml"/><Relationship Id="rId12" Type="http://schemas.openxmlformats.org/officeDocument/2006/relationships/slide" Target="slides/slide43.xml"/><Relationship Id="rId17" Type="http://schemas.openxmlformats.org/officeDocument/2006/relationships/slide" Target="slides/slide63.xml"/><Relationship Id="rId2" Type="http://schemas.openxmlformats.org/officeDocument/2006/relationships/slide" Target="slides/slide20.xml"/><Relationship Id="rId16" Type="http://schemas.openxmlformats.org/officeDocument/2006/relationships/slide" Target="slides/slide57.xml"/><Relationship Id="rId1" Type="http://schemas.openxmlformats.org/officeDocument/2006/relationships/slide" Target="slides/slide14.xml"/><Relationship Id="rId6" Type="http://schemas.openxmlformats.org/officeDocument/2006/relationships/slide" Target="slides/slide24.xml"/><Relationship Id="rId11" Type="http://schemas.openxmlformats.org/officeDocument/2006/relationships/slide" Target="slides/slide42.xml"/><Relationship Id="rId5" Type="http://schemas.openxmlformats.org/officeDocument/2006/relationships/slide" Target="slides/slide23.xml"/><Relationship Id="rId15" Type="http://schemas.openxmlformats.org/officeDocument/2006/relationships/slide" Target="slides/slide56.xml"/><Relationship Id="rId10" Type="http://schemas.openxmlformats.org/officeDocument/2006/relationships/slide" Target="slides/slide41.xml"/><Relationship Id="rId4" Type="http://schemas.openxmlformats.org/officeDocument/2006/relationships/slide" Target="slides/slide22.xml"/><Relationship Id="rId9" Type="http://schemas.openxmlformats.org/officeDocument/2006/relationships/slide" Target="slides/slide40.xml"/><Relationship Id="rId14" Type="http://schemas.openxmlformats.org/officeDocument/2006/relationships/slide" Target="slides/slide4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67038" cy="461963"/>
          </a:xfrm>
          <a:prstGeom prst="rect">
            <a:avLst/>
          </a:prstGeom>
          <a:noFill/>
          <a:ln w="9525">
            <a:noFill/>
            <a:miter lim="800000"/>
            <a:headEnd/>
            <a:tailEnd/>
          </a:ln>
          <a:effectLst/>
        </p:spPr>
        <p:txBody>
          <a:bodyPr vert="horz" wrap="square" lIns="86679" tIns="43344" rIns="86679" bIns="43344" numCol="1" anchor="t" anchorCtr="0" compatLnSpc="1">
            <a:prstTxWarp prst="textNoShape">
              <a:avLst/>
            </a:prstTxWarp>
          </a:bodyPr>
          <a:lstStyle>
            <a:lvl1pPr defTabSz="865188" eaLnBrk="0" hangingPunct="0">
              <a:defRPr sz="1400">
                <a:latin typeface="Tahoma" pitchFamily="34" charset="0"/>
              </a:defRPr>
            </a:lvl1pPr>
          </a:lstStyle>
          <a:p>
            <a:pPr>
              <a:defRPr/>
            </a:pPr>
            <a:fld id="{D613ABD1-0B91-4651-9B45-BF60EBA7BEB9}" type="datetime3">
              <a:rPr lang="en-US"/>
              <a:pPr>
                <a:defRPr/>
              </a:pPr>
              <a:t>17 November 2008</a:t>
            </a:fld>
            <a:endParaRPr lang="en-US"/>
          </a:p>
          <a:p>
            <a:pPr>
              <a:defRPr/>
            </a:pPr>
            <a:endParaRPr lang="en-US"/>
          </a:p>
        </p:txBody>
      </p:sp>
      <p:sp>
        <p:nvSpPr>
          <p:cNvPr id="55299" name="Rectangle 3"/>
          <p:cNvSpPr>
            <a:spLocks noGrp="1" noChangeArrowheads="1"/>
          </p:cNvSpPr>
          <p:nvPr>
            <p:ph type="dt" sz="quarter" idx="1"/>
          </p:nvPr>
        </p:nvSpPr>
        <p:spPr bwMode="auto">
          <a:xfrm>
            <a:off x="2998788" y="0"/>
            <a:ext cx="3841750" cy="609600"/>
          </a:xfrm>
          <a:prstGeom prst="rect">
            <a:avLst/>
          </a:prstGeom>
          <a:noFill/>
          <a:ln w="9525">
            <a:noFill/>
            <a:miter lim="800000"/>
            <a:headEnd/>
            <a:tailEnd/>
          </a:ln>
          <a:effectLst/>
        </p:spPr>
        <p:txBody>
          <a:bodyPr vert="horz" wrap="square" lIns="86679" tIns="43344" rIns="86679" bIns="43344" numCol="1" anchor="t" anchorCtr="0" compatLnSpc="1">
            <a:prstTxWarp prst="textNoShape">
              <a:avLst/>
            </a:prstTxWarp>
          </a:bodyPr>
          <a:lstStyle>
            <a:lvl1pPr algn="r" defTabSz="865188" eaLnBrk="0" hangingPunct="0">
              <a:defRPr sz="1400">
                <a:latin typeface="Tahoma" pitchFamily="34" charset="0"/>
              </a:defRPr>
            </a:lvl1pPr>
          </a:lstStyle>
          <a:p>
            <a:pPr>
              <a:defRPr/>
            </a:pPr>
            <a:r>
              <a:rPr lang="en-US"/>
              <a:t>CIBC WM P&amp;FP Marketing</a:t>
            </a:r>
          </a:p>
        </p:txBody>
      </p:sp>
      <p:sp>
        <p:nvSpPr>
          <p:cNvPr id="55301" name="Rectangle 5"/>
          <p:cNvSpPr>
            <a:spLocks noGrp="1" noChangeArrowheads="1"/>
          </p:cNvSpPr>
          <p:nvPr>
            <p:ph type="sldNum" sz="quarter" idx="3"/>
          </p:nvPr>
        </p:nvSpPr>
        <p:spPr bwMode="auto">
          <a:xfrm>
            <a:off x="3827463" y="8812213"/>
            <a:ext cx="2968625" cy="458787"/>
          </a:xfrm>
          <a:prstGeom prst="rect">
            <a:avLst/>
          </a:prstGeom>
          <a:noFill/>
          <a:ln w="9525">
            <a:noFill/>
            <a:miter lim="800000"/>
            <a:headEnd/>
            <a:tailEnd/>
          </a:ln>
          <a:effectLst/>
        </p:spPr>
        <p:txBody>
          <a:bodyPr vert="horz" wrap="square" lIns="86679" tIns="43344" rIns="86679" bIns="43344" numCol="1" anchor="b" anchorCtr="0" compatLnSpc="1">
            <a:prstTxWarp prst="textNoShape">
              <a:avLst/>
            </a:prstTxWarp>
          </a:bodyPr>
          <a:lstStyle>
            <a:lvl1pPr algn="r" defTabSz="865188" eaLnBrk="0" hangingPunct="0">
              <a:defRPr sz="1300">
                <a:latin typeface="Times New Roman" pitchFamily="18" charset="0"/>
              </a:defRPr>
            </a:lvl1pPr>
          </a:lstStyle>
          <a:p>
            <a:pPr>
              <a:defRPr/>
            </a:pPr>
            <a:fld id="{13DAB355-9C71-4E39-8D07-534B4849404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86088" cy="469900"/>
          </a:xfrm>
          <a:prstGeom prst="rect">
            <a:avLst/>
          </a:prstGeom>
          <a:noFill/>
          <a:ln w="9525">
            <a:noFill/>
            <a:miter lim="800000"/>
            <a:headEnd/>
            <a:tailEnd/>
          </a:ln>
          <a:effectLst/>
        </p:spPr>
        <p:txBody>
          <a:bodyPr vert="horz" wrap="square" lIns="88147" tIns="44074" rIns="88147" bIns="44074" numCol="1" anchor="t" anchorCtr="0" compatLnSpc="1">
            <a:prstTxWarp prst="textNoShape">
              <a:avLst/>
            </a:prstTxWarp>
          </a:bodyPr>
          <a:lstStyle>
            <a:lvl1pPr defTabSz="881063" eaLnBrk="0" hangingPunct="0">
              <a:defRPr sz="1300">
                <a:latin typeface="Times New Roman" pitchFamily="18" charset="0"/>
              </a:defRPr>
            </a:lvl1pPr>
          </a:lstStyle>
          <a:p>
            <a:pPr>
              <a:defRPr/>
            </a:pPr>
            <a:endParaRPr lang="en-US"/>
          </a:p>
        </p:txBody>
      </p:sp>
      <p:sp>
        <p:nvSpPr>
          <p:cNvPr id="22531" name="Rectangle 3"/>
          <p:cNvSpPr>
            <a:spLocks noGrp="1" noChangeArrowheads="1"/>
          </p:cNvSpPr>
          <p:nvPr>
            <p:ph type="dt" idx="1"/>
          </p:nvPr>
        </p:nvSpPr>
        <p:spPr bwMode="auto">
          <a:xfrm>
            <a:off x="3895725" y="0"/>
            <a:ext cx="2986088" cy="469900"/>
          </a:xfrm>
          <a:prstGeom prst="rect">
            <a:avLst/>
          </a:prstGeom>
          <a:noFill/>
          <a:ln w="9525">
            <a:noFill/>
            <a:miter lim="800000"/>
            <a:headEnd/>
            <a:tailEnd/>
          </a:ln>
          <a:effectLst/>
        </p:spPr>
        <p:txBody>
          <a:bodyPr vert="horz" wrap="square" lIns="88147" tIns="44074" rIns="88147" bIns="44074" numCol="1" anchor="t" anchorCtr="0" compatLnSpc="1">
            <a:prstTxWarp prst="textNoShape">
              <a:avLst/>
            </a:prstTxWarp>
          </a:bodyPr>
          <a:lstStyle>
            <a:lvl1pPr algn="r" defTabSz="881063" eaLnBrk="0" hangingPunct="0">
              <a:defRPr sz="1300">
                <a:latin typeface="Times New Roman" pitchFamily="18" charset="0"/>
              </a:defRPr>
            </a:lvl1pPr>
          </a:lstStyle>
          <a:p>
            <a:pPr>
              <a:defRPr/>
            </a:pPr>
            <a:fld id="{75038D1C-C434-4017-9105-F07F198D70DA}" type="datetime3">
              <a:rPr lang="en-US"/>
              <a:pPr>
                <a:defRPr/>
              </a:pPr>
              <a:t>17 November 2008</a:t>
            </a:fld>
            <a:endParaRPr lang="en-US"/>
          </a:p>
        </p:txBody>
      </p:sp>
      <p:sp>
        <p:nvSpPr>
          <p:cNvPr id="13316" name="Rectangle 4"/>
          <p:cNvSpPr>
            <a:spLocks noGrp="1" noRot="1" noChangeAspect="1" noChangeArrowheads="1" noTextEdit="1"/>
          </p:cNvSpPr>
          <p:nvPr>
            <p:ph type="sldImg" idx="2"/>
          </p:nvPr>
        </p:nvSpPr>
        <p:spPr bwMode="auto">
          <a:xfrm>
            <a:off x="825500" y="695325"/>
            <a:ext cx="5238750" cy="3929063"/>
          </a:xfrm>
          <a:prstGeom prst="rect">
            <a:avLst/>
          </a:prstGeom>
          <a:noFill/>
          <a:ln w="9525">
            <a:solidFill>
              <a:srgbClr val="000000"/>
            </a:solidFill>
            <a:miter lim="800000"/>
            <a:headEnd/>
            <a:tailEnd/>
          </a:ln>
        </p:spPr>
      </p:sp>
      <p:sp>
        <p:nvSpPr>
          <p:cNvPr id="22536" name="Rectangle 8"/>
          <p:cNvSpPr>
            <a:spLocks noGrp="1" noChangeArrowheads="1"/>
          </p:cNvSpPr>
          <p:nvPr>
            <p:ph type="body" sz="quarter" idx="3"/>
          </p:nvPr>
        </p:nvSpPr>
        <p:spPr bwMode="auto">
          <a:xfrm>
            <a:off x="920750" y="4414838"/>
            <a:ext cx="5040313" cy="4186237"/>
          </a:xfrm>
          <a:prstGeom prst="rect">
            <a:avLst/>
          </a:prstGeom>
          <a:noFill/>
          <a:ln w="9525">
            <a:noFill/>
            <a:miter lim="800000"/>
            <a:headEnd/>
            <a:tailEnd/>
          </a:ln>
          <a:effectLst/>
        </p:spPr>
        <p:txBody>
          <a:bodyPr vert="horz" wrap="square" lIns="88147" tIns="44074" rIns="88147" bIns="4407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7" name="Rectangle 9"/>
          <p:cNvSpPr>
            <a:spLocks noGrp="1" noChangeArrowheads="1"/>
          </p:cNvSpPr>
          <p:nvPr>
            <p:ph type="sldNum" sz="quarter" idx="5"/>
          </p:nvPr>
        </p:nvSpPr>
        <p:spPr bwMode="auto">
          <a:xfrm>
            <a:off x="3895725" y="8826500"/>
            <a:ext cx="2986088" cy="469900"/>
          </a:xfrm>
          <a:prstGeom prst="rect">
            <a:avLst/>
          </a:prstGeom>
          <a:noFill/>
          <a:ln w="9525">
            <a:noFill/>
            <a:miter lim="800000"/>
            <a:headEnd/>
            <a:tailEnd/>
          </a:ln>
          <a:effectLst/>
        </p:spPr>
        <p:txBody>
          <a:bodyPr vert="horz" wrap="square" lIns="88147" tIns="44074" rIns="88147" bIns="44074" numCol="1" anchor="b" anchorCtr="0" compatLnSpc="1">
            <a:prstTxWarp prst="textNoShape">
              <a:avLst/>
            </a:prstTxWarp>
          </a:bodyPr>
          <a:lstStyle>
            <a:lvl1pPr algn="r" defTabSz="881063" eaLnBrk="0" hangingPunct="0">
              <a:defRPr sz="1300">
                <a:latin typeface="Times New Roman" pitchFamily="18" charset="0"/>
              </a:defRPr>
            </a:lvl1pPr>
          </a:lstStyle>
          <a:p>
            <a:pPr>
              <a:defRPr/>
            </a:pPr>
            <a:fld id="{CE77245B-8CF4-404B-9FE8-3E007E9B0C7A}" type="slidenum">
              <a:rPr lang="en-US"/>
              <a:pPr>
                <a:defRPr/>
              </a:pPr>
              <a:t>‹#›</a:t>
            </a:fld>
            <a:endParaRPr lang="en-US"/>
          </a:p>
        </p:txBody>
      </p:sp>
      <p:sp>
        <p:nvSpPr>
          <p:cNvPr id="22538" name="Rectangle 10"/>
          <p:cNvSpPr>
            <a:spLocks noChangeArrowheads="1"/>
          </p:cNvSpPr>
          <p:nvPr/>
        </p:nvSpPr>
        <p:spPr bwMode="auto">
          <a:xfrm>
            <a:off x="3878263" y="8789988"/>
            <a:ext cx="3022600" cy="463550"/>
          </a:xfrm>
          <a:prstGeom prst="rect">
            <a:avLst/>
          </a:prstGeom>
          <a:noFill/>
          <a:ln w="9525">
            <a:noFill/>
            <a:miter lim="800000"/>
            <a:headEnd/>
            <a:tailEnd/>
          </a:ln>
          <a:effectLst/>
        </p:spPr>
        <p:txBody>
          <a:bodyPr lIns="88147" tIns="44074" rIns="88147" bIns="44074" anchor="b"/>
          <a:lstStyle/>
          <a:p>
            <a:pPr algn="r" defTabSz="865188" eaLnBrk="0" hangingPunct="0">
              <a:defRPr/>
            </a:pPr>
            <a:fld id="{06FE2823-33D2-4AE8-87E4-B942E57DE3CC}" type="slidenum">
              <a:rPr lang="en-US" sz="1300">
                <a:latin typeface="Times New Roman" pitchFamily="18" charset="0"/>
              </a:rPr>
              <a:pPr algn="r" defTabSz="865188" eaLnBrk="0" hangingPunct="0">
                <a:defRPr/>
              </a:pPr>
              <a:t>‹#›</a:t>
            </a:fld>
            <a:endParaRPr lang="en-US" sz="1300">
              <a:latin typeface="Times New Roman" pitchFamily="18" charset="0"/>
            </a:endParaRPr>
          </a:p>
        </p:txBody>
      </p:sp>
      <p:sp>
        <p:nvSpPr>
          <p:cNvPr id="22539" name="Line 11"/>
          <p:cNvSpPr>
            <a:spLocks noChangeShapeType="1"/>
          </p:cNvSpPr>
          <p:nvPr/>
        </p:nvSpPr>
        <p:spPr bwMode="auto">
          <a:xfrm>
            <a:off x="992188" y="5468938"/>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0" name="Line 12"/>
          <p:cNvSpPr>
            <a:spLocks noChangeShapeType="1"/>
          </p:cNvSpPr>
          <p:nvPr/>
        </p:nvSpPr>
        <p:spPr bwMode="auto">
          <a:xfrm>
            <a:off x="992188" y="5849938"/>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1" name="Line 13"/>
          <p:cNvSpPr>
            <a:spLocks noChangeShapeType="1"/>
          </p:cNvSpPr>
          <p:nvPr/>
        </p:nvSpPr>
        <p:spPr bwMode="auto">
          <a:xfrm>
            <a:off x="992188" y="6234113"/>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2" name="Line 14"/>
          <p:cNvSpPr>
            <a:spLocks noChangeShapeType="1"/>
          </p:cNvSpPr>
          <p:nvPr/>
        </p:nvSpPr>
        <p:spPr bwMode="auto">
          <a:xfrm>
            <a:off x="992188" y="6613525"/>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3" name="Line 15"/>
          <p:cNvSpPr>
            <a:spLocks noChangeShapeType="1"/>
          </p:cNvSpPr>
          <p:nvPr/>
        </p:nvSpPr>
        <p:spPr bwMode="auto">
          <a:xfrm>
            <a:off x="992188" y="6994525"/>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4" name="Line 16"/>
          <p:cNvSpPr>
            <a:spLocks noChangeShapeType="1"/>
          </p:cNvSpPr>
          <p:nvPr/>
        </p:nvSpPr>
        <p:spPr bwMode="auto">
          <a:xfrm>
            <a:off x="992188" y="7372350"/>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5" name="Line 17"/>
          <p:cNvSpPr>
            <a:spLocks noChangeShapeType="1"/>
          </p:cNvSpPr>
          <p:nvPr/>
        </p:nvSpPr>
        <p:spPr bwMode="auto">
          <a:xfrm>
            <a:off x="992188" y="7754938"/>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6" name="Line 18"/>
          <p:cNvSpPr>
            <a:spLocks noChangeShapeType="1"/>
          </p:cNvSpPr>
          <p:nvPr/>
        </p:nvSpPr>
        <p:spPr bwMode="auto">
          <a:xfrm>
            <a:off x="992188" y="8132763"/>
            <a:ext cx="5094287" cy="0"/>
          </a:xfrm>
          <a:prstGeom prst="line">
            <a:avLst/>
          </a:prstGeom>
          <a:noFill/>
          <a:ln w="9525">
            <a:solidFill>
              <a:schemeClr val="tx1"/>
            </a:solidFill>
            <a:round/>
            <a:headEnd/>
            <a:tailEnd/>
          </a:ln>
          <a:effectLst/>
        </p:spPr>
        <p:txBody>
          <a:bodyPr wrap="none" anchor="ctr"/>
          <a:lstStyle/>
          <a:p>
            <a:pPr>
              <a:defRPr/>
            </a:pPr>
            <a:endParaRPr lang="en-US">
              <a:latin typeface="Arial" charset="0"/>
            </a:endParaRPr>
          </a:p>
        </p:txBody>
      </p:sp>
      <p:sp>
        <p:nvSpPr>
          <p:cNvPr id="22547" name="Text Box 19"/>
          <p:cNvSpPr txBox="1">
            <a:spLocks noChangeArrowheads="1"/>
          </p:cNvSpPr>
          <p:nvPr/>
        </p:nvSpPr>
        <p:spPr bwMode="auto">
          <a:xfrm>
            <a:off x="0" y="8964613"/>
            <a:ext cx="3340100" cy="220662"/>
          </a:xfrm>
          <a:prstGeom prst="rect">
            <a:avLst/>
          </a:prstGeom>
          <a:noFill/>
          <a:ln w="9525">
            <a:noFill/>
            <a:miter lim="800000"/>
            <a:headEnd/>
            <a:tailEnd/>
          </a:ln>
          <a:effectLst/>
        </p:spPr>
        <p:txBody>
          <a:bodyPr lIns="86679" tIns="43344" rIns="86679" bIns="43344">
            <a:spAutoFit/>
          </a:bodyPr>
          <a:lstStyle/>
          <a:p>
            <a:pPr defTabSz="865188" eaLnBrk="0" hangingPunct="0">
              <a:spcBef>
                <a:spcPct val="50000"/>
              </a:spcBef>
              <a:defRPr/>
            </a:pPr>
            <a:r>
              <a:rPr lang="en-US" sz="900">
                <a:latin typeface="Tahoma" pitchFamily="34" charset="0"/>
              </a:rPr>
              <a:t>US Equity Analyst Conference 2001</a:t>
            </a:r>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noChangeArrowheads="1"/>
          </p:cNvSpPr>
          <p:nvPr>
            <p:ph type="dt" sz="quarter" idx="1"/>
          </p:nvPr>
        </p:nvSpPr>
        <p:spPr>
          <a:noFill/>
        </p:spPr>
        <p:txBody>
          <a:bodyPr/>
          <a:lstStyle/>
          <a:p>
            <a:fld id="{8352FECE-3374-48AC-89E2-3B2B5B63D299}" type="datetime3">
              <a:rPr lang="en-US" smtClean="0"/>
              <a:pPr/>
              <a:t>17 November 2008</a:t>
            </a:fld>
            <a:endParaRPr lang="en-US" smtClean="0"/>
          </a:p>
        </p:txBody>
      </p:sp>
      <p:sp>
        <p:nvSpPr>
          <p:cNvPr id="16386" name="Rectangle 9"/>
          <p:cNvSpPr>
            <a:spLocks noGrp="1" noChangeArrowheads="1"/>
          </p:cNvSpPr>
          <p:nvPr>
            <p:ph type="sldNum" sz="quarter" idx="5"/>
          </p:nvPr>
        </p:nvSpPr>
        <p:spPr>
          <a:noFill/>
        </p:spPr>
        <p:txBody>
          <a:bodyPr/>
          <a:lstStyle/>
          <a:p>
            <a:fld id="{2823A6C2-17FD-4443-8546-526FB6D5FECA}" type="slidenum">
              <a:rPr lang="en-US" smtClean="0"/>
              <a:pPr/>
              <a:t>1</a:t>
            </a:fld>
            <a:endParaRPr lang="en-US" smtClean="0"/>
          </a:p>
        </p:txBody>
      </p:sp>
      <p:sp>
        <p:nvSpPr>
          <p:cNvPr id="16387" name="Rectangle 2"/>
          <p:cNvSpPr>
            <a:spLocks noGrp="1" noRot="1" noChangeAspect="1" noChangeArrowheads="1" noTextEdit="1"/>
          </p:cNvSpPr>
          <p:nvPr>
            <p:ph type="sldImg"/>
          </p:nvPr>
        </p:nvSpPr>
        <p:spPr>
          <a:xfrm>
            <a:off x="827088" y="693738"/>
            <a:ext cx="5240337" cy="3930650"/>
          </a:xfrm>
          <a:ln/>
        </p:spPr>
      </p:sp>
      <p:sp>
        <p:nvSpPr>
          <p:cNvPr id="16388" name="Rectangle 3"/>
          <p:cNvSpPr>
            <a:spLocks noGrp="1" noChangeArrowheads="1"/>
          </p:cNvSpPr>
          <p:nvPr>
            <p:ph type="body" idx="1"/>
          </p:nvPr>
        </p:nvSpPr>
        <p:spPr>
          <a:xfrm>
            <a:off x="919163" y="4414838"/>
            <a:ext cx="5043487" cy="4187825"/>
          </a:xfrm>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dt" sz="quarter" idx="1"/>
          </p:nvPr>
        </p:nvSpPr>
        <p:spPr>
          <a:noFill/>
        </p:spPr>
        <p:txBody>
          <a:bodyPr/>
          <a:lstStyle/>
          <a:p>
            <a:fld id="{CA1C3B17-EF69-4A4B-A2F7-9CE103E906D5}" type="datetime3">
              <a:rPr lang="en-US" smtClean="0"/>
              <a:pPr/>
              <a:t>17 November 2008</a:t>
            </a:fld>
            <a:endParaRPr lang="en-US" smtClean="0"/>
          </a:p>
        </p:txBody>
      </p:sp>
      <p:sp>
        <p:nvSpPr>
          <p:cNvPr id="18434" name="Rectangle 9"/>
          <p:cNvSpPr>
            <a:spLocks noGrp="1" noChangeArrowheads="1"/>
          </p:cNvSpPr>
          <p:nvPr>
            <p:ph type="sldNum" sz="quarter" idx="5"/>
          </p:nvPr>
        </p:nvSpPr>
        <p:spPr>
          <a:noFill/>
        </p:spPr>
        <p:txBody>
          <a:bodyPr/>
          <a:lstStyle/>
          <a:p>
            <a:fld id="{6800474A-8C98-4763-883A-9BD5956C4869}" type="slidenum">
              <a:rPr lang="en-US" smtClean="0"/>
              <a:pPr/>
              <a:t>2</a:t>
            </a:fld>
            <a:endParaRPr lang="en-US" smtClean="0"/>
          </a:p>
        </p:txBody>
      </p:sp>
      <p:sp>
        <p:nvSpPr>
          <p:cNvPr id="18435"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F6A1FB75-DA50-456C-AA60-9910BBA00BA7}" type="slidenum">
              <a:rPr lang="en-US" sz="1200"/>
              <a:pPr algn="r"/>
              <a:t>2</a:t>
            </a:fld>
            <a:endParaRPr lang="en-US" sz="1200"/>
          </a:p>
        </p:txBody>
      </p:sp>
      <p:sp>
        <p:nvSpPr>
          <p:cNvPr id="18436" name="Rectangle 2"/>
          <p:cNvSpPr>
            <a:spLocks noGrp="1" noRot="1" noChangeAspect="1" noChangeArrowheads="1" noTextEdit="1"/>
          </p:cNvSpPr>
          <p:nvPr>
            <p:ph type="sldImg"/>
          </p:nvPr>
        </p:nvSpPr>
        <p:spPr>
          <a:xfrm>
            <a:off x="822325" y="695325"/>
            <a:ext cx="5238750" cy="3929063"/>
          </a:xfrm>
          <a:ln/>
        </p:spPr>
      </p:sp>
      <p:sp>
        <p:nvSpPr>
          <p:cNvPr id="18437" name="Rectangle 3"/>
          <p:cNvSpPr>
            <a:spLocks noGrp="1" noChangeArrowheads="1"/>
          </p:cNvSpPr>
          <p:nvPr>
            <p:ph type="body" idx="1"/>
          </p:nvPr>
        </p:nvSpPr>
        <p:spPr>
          <a:xfrm>
            <a:off x="996950" y="4800600"/>
            <a:ext cx="5119688" cy="4186238"/>
          </a:xfrm>
          <a:noFill/>
          <a:ln/>
        </p:spPr>
        <p:txBody>
          <a:bodyPr lIns="91429" tIns="45714" rIns="91429" bIns="45714"/>
          <a:lstStyle/>
          <a:p>
            <a:pPr eaLnBrk="1" hangingPunct="1">
              <a:buFontTx/>
              <a:buChar char="-"/>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dt" sz="quarter" idx="1"/>
          </p:nvPr>
        </p:nvSpPr>
        <p:spPr>
          <a:noFill/>
        </p:spPr>
        <p:txBody>
          <a:bodyPr/>
          <a:lstStyle/>
          <a:p>
            <a:fld id="{FD55F36F-0164-49EE-89A3-E8D56908FD85}" type="datetime3">
              <a:rPr lang="en-US" smtClean="0"/>
              <a:pPr/>
              <a:t>17 November 2008</a:t>
            </a:fld>
            <a:endParaRPr lang="en-US" smtClean="0"/>
          </a:p>
        </p:txBody>
      </p:sp>
      <p:sp>
        <p:nvSpPr>
          <p:cNvPr id="20482" name="Rectangle 9"/>
          <p:cNvSpPr>
            <a:spLocks noGrp="1" noChangeArrowheads="1"/>
          </p:cNvSpPr>
          <p:nvPr>
            <p:ph type="sldNum" sz="quarter" idx="5"/>
          </p:nvPr>
        </p:nvSpPr>
        <p:spPr>
          <a:noFill/>
        </p:spPr>
        <p:txBody>
          <a:bodyPr/>
          <a:lstStyle/>
          <a:p>
            <a:fld id="{AB671477-D9FC-42D1-931F-BFAD38FEEC82}" type="slidenum">
              <a:rPr lang="en-US" smtClean="0"/>
              <a:pPr/>
              <a:t>3</a:t>
            </a:fld>
            <a:endParaRPr lang="en-US" smtClean="0"/>
          </a:p>
        </p:txBody>
      </p:sp>
      <p:sp>
        <p:nvSpPr>
          <p:cNvPr id="20483" name="Rectangle 2"/>
          <p:cNvSpPr>
            <a:spLocks noGrp="1" noRot="1" noChangeAspect="1" noChangeArrowheads="1" noTextEdit="1"/>
          </p:cNvSpPr>
          <p:nvPr>
            <p:ph type="sldImg"/>
          </p:nvPr>
        </p:nvSpPr>
        <p:spPr>
          <a:xfrm>
            <a:off x="131763" y="781050"/>
            <a:ext cx="6459537" cy="4845050"/>
          </a:xfrm>
          <a:ln/>
        </p:spPr>
      </p:sp>
      <p:sp>
        <p:nvSpPr>
          <p:cNvPr id="20484" name="Rectangle 3"/>
          <p:cNvSpPr>
            <a:spLocks noGrp="1" noChangeArrowheads="1"/>
          </p:cNvSpPr>
          <p:nvPr>
            <p:ph type="body" idx="1"/>
          </p:nvPr>
        </p:nvSpPr>
        <p:spPr>
          <a:xfrm>
            <a:off x="920750" y="5916613"/>
            <a:ext cx="5040313" cy="2684462"/>
          </a:xfrm>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txBox="1">
            <a:spLocks noGrp="1" noChangeArrowheads="1"/>
          </p:cNvSpPr>
          <p:nvPr/>
        </p:nvSpPr>
        <p:spPr bwMode="auto">
          <a:xfrm>
            <a:off x="3895725" y="0"/>
            <a:ext cx="2986088" cy="469900"/>
          </a:xfrm>
          <a:prstGeom prst="rect">
            <a:avLst/>
          </a:prstGeom>
          <a:noFill/>
          <a:ln w="9525">
            <a:noFill/>
            <a:miter lim="800000"/>
            <a:headEnd/>
            <a:tailEnd/>
          </a:ln>
        </p:spPr>
        <p:txBody>
          <a:bodyPr lIns="88147" tIns="44074" rIns="88147" bIns="44074"/>
          <a:lstStyle/>
          <a:p>
            <a:pPr algn="r" defTabSz="881063" eaLnBrk="0" hangingPunct="0"/>
            <a:fld id="{C3666B38-3E0F-4D66-8DA9-8EC4B0AAB480}" type="datetime3">
              <a:rPr lang="en-US" sz="1300">
                <a:latin typeface="Times New Roman" pitchFamily="18" charset="0"/>
              </a:rPr>
              <a:pPr algn="r" defTabSz="881063" eaLnBrk="0" hangingPunct="0"/>
              <a:t>17 November 2008</a:t>
            </a:fld>
            <a:endParaRPr lang="en-US" sz="1300">
              <a:latin typeface="Times New Roman" pitchFamily="18" charset="0"/>
            </a:endParaRPr>
          </a:p>
        </p:txBody>
      </p:sp>
      <p:sp>
        <p:nvSpPr>
          <p:cNvPr id="22530" name="Rectangle 9"/>
          <p:cNvSpPr txBox="1">
            <a:spLocks noGrp="1" noChangeArrowheads="1"/>
          </p:cNvSpPr>
          <p:nvPr/>
        </p:nvSpPr>
        <p:spPr bwMode="auto">
          <a:xfrm>
            <a:off x="3895725" y="8826500"/>
            <a:ext cx="2986088" cy="469900"/>
          </a:xfrm>
          <a:prstGeom prst="rect">
            <a:avLst/>
          </a:prstGeom>
          <a:noFill/>
          <a:ln w="9525">
            <a:noFill/>
            <a:miter lim="800000"/>
            <a:headEnd/>
            <a:tailEnd/>
          </a:ln>
        </p:spPr>
        <p:txBody>
          <a:bodyPr lIns="88147" tIns="44074" rIns="88147" bIns="44074" anchor="b"/>
          <a:lstStyle/>
          <a:p>
            <a:pPr algn="r" defTabSz="881063" eaLnBrk="0" hangingPunct="0"/>
            <a:fld id="{13C406AB-91DA-475E-BA74-C596150224A2}" type="slidenum">
              <a:rPr lang="en-US" sz="1300">
                <a:latin typeface="Times New Roman" pitchFamily="18" charset="0"/>
              </a:rPr>
              <a:pPr algn="r" defTabSz="881063" eaLnBrk="0" hangingPunct="0"/>
              <a:t>4</a:t>
            </a:fld>
            <a:endParaRPr lang="en-US" sz="1300">
              <a:latin typeface="Times New Roman" pitchFamily="18" charset="0"/>
            </a:endParaRPr>
          </a:p>
        </p:txBody>
      </p:sp>
      <p:sp>
        <p:nvSpPr>
          <p:cNvPr id="22531" name="Rectangle 2"/>
          <p:cNvSpPr>
            <a:spLocks noGrp="1" noRot="1" noChangeAspect="1" noChangeArrowheads="1" noTextEdit="1"/>
          </p:cNvSpPr>
          <p:nvPr>
            <p:ph type="sldImg"/>
          </p:nvPr>
        </p:nvSpPr>
        <p:spPr>
          <a:xfrm>
            <a:off x="131763" y="781050"/>
            <a:ext cx="6459537" cy="4845050"/>
          </a:xfrm>
          <a:ln/>
        </p:spPr>
      </p:sp>
      <p:sp>
        <p:nvSpPr>
          <p:cNvPr id="22532" name="Rectangle 3"/>
          <p:cNvSpPr>
            <a:spLocks noGrp="1" noChangeArrowheads="1"/>
          </p:cNvSpPr>
          <p:nvPr>
            <p:ph type="body" idx="1"/>
          </p:nvPr>
        </p:nvSpPr>
        <p:spPr>
          <a:xfrm>
            <a:off x="920750" y="5916613"/>
            <a:ext cx="5040313" cy="2684462"/>
          </a:xfrm>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txBox="1">
            <a:spLocks noGrp="1" noChangeArrowheads="1"/>
          </p:cNvSpPr>
          <p:nvPr/>
        </p:nvSpPr>
        <p:spPr bwMode="auto">
          <a:xfrm>
            <a:off x="3895725" y="0"/>
            <a:ext cx="2986088" cy="469900"/>
          </a:xfrm>
          <a:prstGeom prst="rect">
            <a:avLst/>
          </a:prstGeom>
          <a:noFill/>
          <a:ln w="9525">
            <a:noFill/>
            <a:miter lim="800000"/>
            <a:headEnd/>
            <a:tailEnd/>
          </a:ln>
        </p:spPr>
        <p:txBody>
          <a:bodyPr lIns="88147" tIns="44074" rIns="88147" bIns="44074"/>
          <a:lstStyle/>
          <a:p>
            <a:pPr algn="r" defTabSz="881063" eaLnBrk="0" hangingPunct="0"/>
            <a:fld id="{3412F87C-87AB-4B04-B139-8094E29338EF}" type="datetime3">
              <a:rPr lang="en-US" sz="1300">
                <a:latin typeface="Times New Roman" pitchFamily="18" charset="0"/>
              </a:rPr>
              <a:pPr algn="r" defTabSz="881063" eaLnBrk="0" hangingPunct="0"/>
              <a:t>17 November 2008</a:t>
            </a:fld>
            <a:endParaRPr lang="en-US" sz="1300">
              <a:latin typeface="Times New Roman" pitchFamily="18" charset="0"/>
            </a:endParaRPr>
          </a:p>
        </p:txBody>
      </p:sp>
      <p:sp>
        <p:nvSpPr>
          <p:cNvPr id="24578" name="Rectangle 9"/>
          <p:cNvSpPr txBox="1">
            <a:spLocks noGrp="1" noChangeArrowheads="1"/>
          </p:cNvSpPr>
          <p:nvPr/>
        </p:nvSpPr>
        <p:spPr bwMode="auto">
          <a:xfrm>
            <a:off x="3895725" y="8826500"/>
            <a:ext cx="2986088" cy="469900"/>
          </a:xfrm>
          <a:prstGeom prst="rect">
            <a:avLst/>
          </a:prstGeom>
          <a:noFill/>
          <a:ln w="9525">
            <a:noFill/>
            <a:miter lim="800000"/>
            <a:headEnd/>
            <a:tailEnd/>
          </a:ln>
        </p:spPr>
        <p:txBody>
          <a:bodyPr lIns="88147" tIns="44074" rIns="88147" bIns="44074" anchor="b"/>
          <a:lstStyle/>
          <a:p>
            <a:pPr algn="r" defTabSz="881063" eaLnBrk="0" hangingPunct="0"/>
            <a:fld id="{957D7B72-CC7F-4157-98A6-9CC29D97AA34}" type="slidenum">
              <a:rPr lang="en-US" sz="1300">
                <a:latin typeface="Times New Roman" pitchFamily="18" charset="0"/>
              </a:rPr>
              <a:pPr algn="r" defTabSz="881063" eaLnBrk="0" hangingPunct="0"/>
              <a:t>5</a:t>
            </a:fld>
            <a:endParaRPr lang="en-US" sz="1300">
              <a:latin typeface="Times New Roman" pitchFamily="18" charset="0"/>
            </a:endParaRPr>
          </a:p>
        </p:txBody>
      </p:sp>
      <p:sp>
        <p:nvSpPr>
          <p:cNvPr id="24579"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D71D1FEE-0882-4C06-8C17-CD0FED80D25F}" type="slidenum">
              <a:rPr lang="en-US" sz="1200"/>
              <a:pPr algn="r"/>
              <a:t>5</a:t>
            </a:fld>
            <a:endParaRPr lang="en-US" sz="1200"/>
          </a:p>
        </p:txBody>
      </p:sp>
      <p:sp>
        <p:nvSpPr>
          <p:cNvPr id="24580" name="Rectangle 2"/>
          <p:cNvSpPr>
            <a:spLocks noGrp="1" noRot="1" noChangeAspect="1" noChangeArrowheads="1" noTextEdit="1"/>
          </p:cNvSpPr>
          <p:nvPr>
            <p:ph type="sldImg"/>
          </p:nvPr>
        </p:nvSpPr>
        <p:spPr>
          <a:xfrm>
            <a:off x="822325" y="695325"/>
            <a:ext cx="5238750" cy="3929063"/>
          </a:xfrm>
          <a:ln/>
        </p:spPr>
      </p:sp>
      <p:sp>
        <p:nvSpPr>
          <p:cNvPr id="24581" name="Rectangle 3"/>
          <p:cNvSpPr>
            <a:spLocks noGrp="1" noChangeArrowheads="1"/>
          </p:cNvSpPr>
          <p:nvPr>
            <p:ph type="body" idx="1"/>
          </p:nvPr>
        </p:nvSpPr>
        <p:spPr>
          <a:xfrm>
            <a:off x="996950" y="4800600"/>
            <a:ext cx="5119688" cy="4186238"/>
          </a:xfrm>
          <a:noFill/>
          <a:ln/>
        </p:spPr>
        <p:txBody>
          <a:bodyPr lIns="91429" tIns="45714" rIns="91429" bIns="45714"/>
          <a:lstStyle/>
          <a:p>
            <a:pPr eaLnBrk="1" hangingPunct="1">
              <a:buFontTx/>
              <a:buChar char="-"/>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p:cNvSpPr>
            <a:spLocks noGrp="1" noChangeArrowheads="1"/>
          </p:cNvSpPr>
          <p:nvPr>
            <p:ph type="dt" sz="quarter" idx="1"/>
          </p:nvPr>
        </p:nvSpPr>
        <p:spPr>
          <a:noFill/>
        </p:spPr>
        <p:txBody>
          <a:bodyPr/>
          <a:lstStyle/>
          <a:p>
            <a:fld id="{68A343E3-3BFF-4B71-A1A9-3146CDCC9799}" type="datetime3">
              <a:rPr lang="en-US" smtClean="0"/>
              <a:pPr/>
              <a:t>17 November 2008</a:t>
            </a:fld>
            <a:endParaRPr lang="en-US" smtClean="0"/>
          </a:p>
        </p:txBody>
      </p:sp>
      <p:sp>
        <p:nvSpPr>
          <p:cNvPr id="26626" name="Rectangle 9"/>
          <p:cNvSpPr>
            <a:spLocks noGrp="1" noChangeArrowheads="1"/>
          </p:cNvSpPr>
          <p:nvPr>
            <p:ph type="sldNum" sz="quarter" idx="5"/>
          </p:nvPr>
        </p:nvSpPr>
        <p:spPr>
          <a:noFill/>
        </p:spPr>
        <p:txBody>
          <a:bodyPr/>
          <a:lstStyle/>
          <a:p>
            <a:fld id="{8F9157AF-B8CE-4F76-ACCE-A0CAB83C19B5}" type="slidenum">
              <a:rPr lang="en-US" smtClean="0"/>
              <a:pPr/>
              <a:t>6</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xfrm>
            <a:off x="920750" y="5303838"/>
            <a:ext cx="5041900" cy="3297237"/>
          </a:xfrm>
          <a:noFill/>
          <a:ln/>
        </p:spPr>
        <p:txBody>
          <a:bodyPr lIns="91429" tIns="45714" rIns="91429" bIns="45714"/>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dt" sz="quarter" idx="1"/>
          </p:nvPr>
        </p:nvSpPr>
        <p:spPr>
          <a:noFill/>
        </p:spPr>
        <p:txBody>
          <a:bodyPr/>
          <a:lstStyle/>
          <a:p>
            <a:fld id="{40AD2A2B-7E39-496E-AA81-585C3412746E}" type="datetime3">
              <a:rPr lang="en-US" smtClean="0"/>
              <a:pPr/>
              <a:t>17 November 2008</a:t>
            </a:fld>
            <a:endParaRPr lang="en-US" smtClean="0"/>
          </a:p>
        </p:txBody>
      </p:sp>
      <p:sp>
        <p:nvSpPr>
          <p:cNvPr id="28674" name="Rectangle 9"/>
          <p:cNvSpPr>
            <a:spLocks noGrp="1" noChangeArrowheads="1"/>
          </p:cNvSpPr>
          <p:nvPr>
            <p:ph type="sldNum" sz="quarter" idx="5"/>
          </p:nvPr>
        </p:nvSpPr>
        <p:spPr>
          <a:noFill/>
        </p:spPr>
        <p:txBody>
          <a:bodyPr/>
          <a:lstStyle/>
          <a:p>
            <a:fld id="{1EF865CF-6B55-48C5-8E3A-50E820FD771E}" type="slidenum">
              <a:rPr lang="en-US" smtClean="0"/>
              <a:pPr/>
              <a:t>7</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920750" y="5303838"/>
            <a:ext cx="5041900" cy="3297237"/>
          </a:xfrm>
          <a:noFill/>
          <a:ln/>
        </p:spPr>
        <p:txBody>
          <a:bodyPr lIns="91429" tIns="45714" rIns="91429" bIns="45714"/>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dt" sz="quarter" idx="1"/>
          </p:nvPr>
        </p:nvSpPr>
        <p:spPr>
          <a:noFill/>
        </p:spPr>
        <p:txBody>
          <a:bodyPr/>
          <a:lstStyle/>
          <a:p>
            <a:fld id="{51B3CBA0-86C0-4884-BE10-DAC22C441E6E}" type="datetime3">
              <a:rPr lang="en-US" smtClean="0"/>
              <a:pPr/>
              <a:t>17 November 2008</a:t>
            </a:fld>
            <a:endParaRPr lang="en-US" smtClean="0"/>
          </a:p>
        </p:txBody>
      </p:sp>
      <p:sp>
        <p:nvSpPr>
          <p:cNvPr id="30722" name="Rectangle 9"/>
          <p:cNvSpPr>
            <a:spLocks noGrp="1" noChangeArrowheads="1"/>
          </p:cNvSpPr>
          <p:nvPr>
            <p:ph type="sldNum" sz="quarter" idx="5"/>
          </p:nvPr>
        </p:nvSpPr>
        <p:spPr>
          <a:noFill/>
        </p:spPr>
        <p:txBody>
          <a:bodyPr/>
          <a:lstStyle/>
          <a:p>
            <a:fld id="{8E961276-FD9A-408C-AAD2-3352F8FD0973}" type="slidenum">
              <a:rPr lang="en-US" smtClean="0"/>
              <a:pPr/>
              <a:t>8</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xfrm>
            <a:off x="920750" y="5303838"/>
            <a:ext cx="5041900" cy="3297237"/>
          </a:xfrm>
          <a:noFill/>
          <a:ln/>
        </p:spPr>
        <p:txBody>
          <a:bodyPr lIns="91429" tIns="45714" rIns="91429" bIns="45714"/>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3"/>
          <p:cNvSpPr>
            <a:spLocks noGrp="1" noChangeArrowheads="1"/>
          </p:cNvSpPr>
          <p:nvPr>
            <p:ph type="dt" sz="quarter" idx="1"/>
          </p:nvPr>
        </p:nvSpPr>
        <p:spPr>
          <a:noFill/>
        </p:spPr>
        <p:txBody>
          <a:bodyPr/>
          <a:lstStyle/>
          <a:p>
            <a:fld id="{1284D54D-2A1B-4016-A9BD-1E987767E962}" type="datetime3">
              <a:rPr lang="en-US" smtClean="0"/>
              <a:pPr/>
              <a:t>17 November 2008</a:t>
            </a:fld>
            <a:endParaRPr lang="en-US" smtClean="0"/>
          </a:p>
        </p:txBody>
      </p:sp>
      <p:sp>
        <p:nvSpPr>
          <p:cNvPr id="32770" name="Rectangle 9"/>
          <p:cNvSpPr>
            <a:spLocks noGrp="1" noChangeArrowheads="1"/>
          </p:cNvSpPr>
          <p:nvPr>
            <p:ph type="sldNum" sz="quarter" idx="5"/>
          </p:nvPr>
        </p:nvSpPr>
        <p:spPr>
          <a:noFill/>
        </p:spPr>
        <p:txBody>
          <a:bodyPr/>
          <a:lstStyle/>
          <a:p>
            <a:fld id="{AE8E9877-8B84-4FC6-8F72-FE1F622BA21D}" type="slidenum">
              <a:rPr lang="en-US" smtClean="0"/>
              <a:pPr/>
              <a:t>9</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920750" y="5303838"/>
            <a:ext cx="5041900" cy="3297237"/>
          </a:xfrm>
          <a:noFill/>
          <a:ln/>
        </p:spPr>
        <p:txBody>
          <a:bodyPr lIns="91429" tIns="45714" rIns="91429" bIns="45714"/>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p:cNvSpPr>
            <a:spLocks noGrp="1" noChangeArrowheads="1"/>
          </p:cNvSpPr>
          <p:nvPr>
            <p:ph type="dt" sz="quarter" idx="1"/>
          </p:nvPr>
        </p:nvSpPr>
        <p:spPr>
          <a:noFill/>
        </p:spPr>
        <p:txBody>
          <a:bodyPr/>
          <a:lstStyle/>
          <a:p>
            <a:fld id="{C8770939-4FC3-4567-AC86-EBE94E402623}" type="datetime3">
              <a:rPr lang="en-US" smtClean="0"/>
              <a:pPr/>
              <a:t>17 November 2008</a:t>
            </a:fld>
            <a:endParaRPr lang="en-US" smtClean="0"/>
          </a:p>
        </p:txBody>
      </p:sp>
      <p:sp>
        <p:nvSpPr>
          <p:cNvPr id="36866" name="Rectangle 9"/>
          <p:cNvSpPr>
            <a:spLocks noGrp="1" noChangeArrowheads="1"/>
          </p:cNvSpPr>
          <p:nvPr>
            <p:ph type="sldNum" sz="quarter" idx="5"/>
          </p:nvPr>
        </p:nvSpPr>
        <p:spPr>
          <a:noFill/>
        </p:spPr>
        <p:txBody>
          <a:bodyPr/>
          <a:lstStyle/>
          <a:p>
            <a:fld id="{EB8B4BE3-323E-4433-B5E6-F2C730B68AB1}" type="slidenum">
              <a:rPr lang="en-US" smtClean="0"/>
              <a:pPr/>
              <a:t>11</a:t>
            </a:fld>
            <a:endParaRPr lang="en-US" smtClean="0"/>
          </a:p>
        </p:txBody>
      </p:sp>
      <p:sp>
        <p:nvSpPr>
          <p:cNvPr id="36867"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295D1FD6-DA4A-4D52-97CA-9F5ABD1DD28D}" type="slidenum">
              <a:rPr lang="en-US" sz="1200"/>
              <a:pPr algn="r"/>
              <a:t>11</a:t>
            </a:fld>
            <a:endParaRPr lang="en-US" sz="1200"/>
          </a:p>
        </p:txBody>
      </p:sp>
      <p:sp>
        <p:nvSpPr>
          <p:cNvPr id="36868" name="Rectangle 2"/>
          <p:cNvSpPr>
            <a:spLocks noGrp="1" noRot="1" noChangeAspect="1" noChangeArrowheads="1" noTextEdit="1"/>
          </p:cNvSpPr>
          <p:nvPr>
            <p:ph type="sldImg"/>
          </p:nvPr>
        </p:nvSpPr>
        <p:spPr>
          <a:xfrm>
            <a:off x="822325" y="695325"/>
            <a:ext cx="5238750" cy="3929063"/>
          </a:xfrm>
          <a:ln/>
        </p:spPr>
      </p:sp>
      <p:sp>
        <p:nvSpPr>
          <p:cNvPr id="36869" name="Rectangle 3"/>
          <p:cNvSpPr>
            <a:spLocks noGrp="1" noChangeArrowheads="1"/>
          </p:cNvSpPr>
          <p:nvPr>
            <p:ph type="body" idx="1"/>
          </p:nvPr>
        </p:nvSpPr>
        <p:spPr>
          <a:xfrm>
            <a:off x="996950" y="4800600"/>
            <a:ext cx="5119688" cy="4186238"/>
          </a:xfrm>
          <a:noFill/>
          <a:ln/>
        </p:spPr>
        <p:txBody>
          <a:bodyPr lIns="91429" tIns="45714" rIns="91429" bIns="45714"/>
          <a:lstStyle/>
          <a:p>
            <a:pPr eaLnBrk="1" hangingPunct="1"/>
            <a:endParaRPr lang="en-US" smtClean="0">
              <a:solidFill>
                <a:srgbClr val="FF0066"/>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Grp="1" noChangeArrowheads="1"/>
          </p:cNvSpPr>
          <p:nvPr>
            <p:ph type="dt" sz="quarter" idx="1"/>
          </p:nvPr>
        </p:nvSpPr>
        <p:spPr>
          <a:noFill/>
        </p:spPr>
        <p:txBody>
          <a:bodyPr/>
          <a:lstStyle/>
          <a:p>
            <a:fld id="{B647122E-ACFA-4C3B-859F-BD528FD4382C}" type="datetime3">
              <a:rPr lang="en-US" smtClean="0"/>
              <a:pPr/>
              <a:t>17 November 2008</a:t>
            </a:fld>
            <a:endParaRPr lang="en-US" smtClean="0"/>
          </a:p>
        </p:txBody>
      </p:sp>
      <p:sp>
        <p:nvSpPr>
          <p:cNvPr id="38914" name="Rectangle 9"/>
          <p:cNvSpPr>
            <a:spLocks noGrp="1" noChangeArrowheads="1"/>
          </p:cNvSpPr>
          <p:nvPr>
            <p:ph type="sldNum" sz="quarter" idx="5"/>
          </p:nvPr>
        </p:nvSpPr>
        <p:spPr>
          <a:noFill/>
        </p:spPr>
        <p:txBody>
          <a:bodyPr/>
          <a:lstStyle/>
          <a:p>
            <a:fld id="{48B7B516-EEAE-4079-B6AF-2DD4CB5E267B}" type="slidenum">
              <a:rPr lang="en-US" smtClean="0"/>
              <a:pPr/>
              <a:t>12</a:t>
            </a:fld>
            <a:endParaRPr lang="en-US" smtClean="0"/>
          </a:p>
        </p:txBody>
      </p:sp>
      <p:sp>
        <p:nvSpPr>
          <p:cNvPr id="38915" name="Rectangle 2"/>
          <p:cNvSpPr>
            <a:spLocks noGrp="1" noRot="1" noChangeAspect="1" noChangeArrowheads="1" noTextEdit="1"/>
          </p:cNvSpPr>
          <p:nvPr>
            <p:ph type="sldImg"/>
          </p:nvPr>
        </p:nvSpPr>
        <p:spPr>
          <a:xfrm>
            <a:off x="131763" y="781050"/>
            <a:ext cx="6459537" cy="4845050"/>
          </a:xfrm>
          <a:ln/>
        </p:spPr>
      </p:sp>
      <p:sp>
        <p:nvSpPr>
          <p:cNvPr id="38916" name="Rectangle 3"/>
          <p:cNvSpPr>
            <a:spLocks noGrp="1" noChangeArrowheads="1"/>
          </p:cNvSpPr>
          <p:nvPr>
            <p:ph type="body" idx="1"/>
          </p:nvPr>
        </p:nvSpPr>
        <p:spPr>
          <a:xfrm>
            <a:off x="920750" y="5916613"/>
            <a:ext cx="5041900" cy="2684462"/>
          </a:xfrm>
          <a:noFill/>
          <a:ln/>
        </p:spPr>
        <p:txBody>
          <a:bodyPr lIns="91429" tIns="45714" rIns="91429" bIns="45714"/>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dt" sz="quarter" idx="1"/>
          </p:nvPr>
        </p:nvSpPr>
        <p:spPr>
          <a:noFill/>
        </p:spPr>
        <p:txBody>
          <a:bodyPr/>
          <a:lstStyle/>
          <a:p>
            <a:fld id="{96DF585B-70E0-4B40-A2B9-854EFC99D97E}" type="datetime3">
              <a:rPr lang="en-US" smtClean="0"/>
              <a:pPr/>
              <a:t>17 November 2008</a:t>
            </a:fld>
            <a:endParaRPr lang="en-US" smtClean="0"/>
          </a:p>
        </p:txBody>
      </p:sp>
      <p:sp>
        <p:nvSpPr>
          <p:cNvPr id="40962" name="Rectangle 9"/>
          <p:cNvSpPr>
            <a:spLocks noGrp="1" noChangeArrowheads="1"/>
          </p:cNvSpPr>
          <p:nvPr>
            <p:ph type="sldNum" sz="quarter" idx="5"/>
          </p:nvPr>
        </p:nvSpPr>
        <p:spPr>
          <a:noFill/>
        </p:spPr>
        <p:txBody>
          <a:bodyPr/>
          <a:lstStyle/>
          <a:p>
            <a:fld id="{1DC6C016-4169-4BA2-B3BE-335565404F9B}" type="slidenum">
              <a:rPr lang="en-US" smtClean="0"/>
              <a:pPr/>
              <a:t>13</a:t>
            </a:fld>
            <a:endParaRPr lang="en-US" smtClean="0"/>
          </a:p>
        </p:txBody>
      </p:sp>
      <p:sp>
        <p:nvSpPr>
          <p:cNvPr id="40963" name="Rectangle 2"/>
          <p:cNvSpPr>
            <a:spLocks noGrp="1" noRot="1" noChangeAspect="1" noChangeArrowheads="1" noTextEdit="1"/>
          </p:cNvSpPr>
          <p:nvPr>
            <p:ph type="sldImg"/>
          </p:nvPr>
        </p:nvSpPr>
        <p:spPr>
          <a:xfrm>
            <a:off x="131763" y="781050"/>
            <a:ext cx="6459537" cy="4845050"/>
          </a:xfrm>
          <a:ln/>
        </p:spPr>
      </p:sp>
      <p:sp>
        <p:nvSpPr>
          <p:cNvPr id="40964" name="Rectangle 3"/>
          <p:cNvSpPr>
            <a:spLocks noGrp="1" noChangeArrowheads="1"/>
          </p:cNvSpPr>
          <p:nvPr>
            <p:ph type="body" idx="1"/>
          </p:nvPr>
        </p:nvSpPr>
        <p:spPr>
          <a:xfrm>
            <a:off x="920750" y="5916613"/>
            <a:ext cx="5041900" cy="2684462"/>
          </a:xfrm>
          <a:noFill/>
          <a:ln/>
        </p:spPr>
        <p:txBody>
          <a:bodyPr lIns="91429" tIns="45714" rIns="91429" bIns="45714"/>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type="dt" sz="quarter" idx="1"/>
          </p:nvPr>
        </p:nvSpPr>
        <p:spPr>
          <a:noFill/>
        </p:spPr>
        <p:txBody>
          <a:bodyPr/>
          <a:lstStyle/>
          <a:p>
            <a:fld id="{E80A7F55-C31A-496F-BD4D-184103959D0B}" type="datetime3">
              <a:rPr lang="en-US" smtClean="0"/>
              <a:pPr/>
              <a:t>17 November 2008</a:t>
            </a:fld>
            <a:endParaRPr lang="en-US" smtClean="0"/>
          </a:p>
        </p:txBody>
      </p:sp>
      <p:sp>
        <p:nvSpPr>
          <p:cNvPr id="43010" name="Rectangle 9"/>
          <p:cNvSpPr>
            <a:spLocks noGrp="1" noChangeArrowheads="1"/>
          </p:cNvSpPr>
          <p:nvPr>
            <p:ph type="sldNum" sz="quarter" idx="5"/>
          </p:nvPr>
        </p:nvSpPr>
        <p:spPr>
          <a:noFill/>
        </p:spPr>
        <p:txBody>
          <a:bodyPr/>
          <a:lstStyle/>
          <a:p>
            <a:fld id="{06CD340C-1A3D-4997-BBFB-30627B7F87DB}" type="slidenum">
              <a:rPr lang="en-US" smtClean="0"/>
              <a:pPr/>
              <a:t>14</a:t>
            </a:fld>
            <a:endParaRPr lang="en-US" smtClean="0"/>
          </a:p>
        </p:txBody>
      </p:sp>
      <p:sp>
        <p:nvSpPr>
          <p:cNvPr id="43011"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DFEEA4E3-BDDD-46E9-8587-D82957A8F2AB}"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43012"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74175281-56E0-4FB7-BE47-32B99D002DD8}" type="slidenum">
              <a:rPr lang="en-US" sz="1400">
                <a:latin typeface="Times New Roman" pitchFamily="18" charset="0"/>
              </a:rPr>
              <a:pPr algn="r" defTabSz="920750" eaLnBrk="0" hangingPunct="0"/>
              <a:t>14</a:t>
            </a:fld>
            <a:endParaRPr lang="en-US" sz="1400">
              <a:latin typeface="Times New Roman" pitchFamily="18" charset="0"/>
            </a:endParaRPr>
          </a:p>
        </p:txBody>
      </p:sp>
      <p:sp>
        <p:nvSpPr>
          <p:cNvPr id="43013" name="Rectangle 2"/>
          <p:cNvSpPr>
            <a:spLocks noGrp="1" noRot="1" noChangeAspect="1" noChangeArrowheads="1" noTextEdit="1"/>
          </p:cNvSpPr>
          <p:nvPr>
            <p:ph type="sldImg"/>
          </p:nvPr>
        </p:nvSpPr>
        <p:spPr>
          <a:xfrm>
            <a:off x="827088" y="698500"/>
            <a:ext cx="5235575" cy="3927475"/>
          </a:xfrm>
          <a:ln/>
        </p:spPr>
      </p:sp>
      <p:sp>
        <p:nvSpPr>
          <p:cNvPr id="43014"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dt" sz="quarter" idx="1"/>
          </p:nvPr>
        </p:nvSpPr>
        <p:spPr>
          <a:noFill/>
        </p:spPr>
        <p:txBody>
          <a:bodyPr/>
          <a:lstStyle/>
          <a:p>
            <a:fld id="{1016B35F-2CA9-46FD-B47D-66AF9339F8DE}" type="datetime3">
              <a:rPr lang="en-US" smtClean="0"/>
              <a:pPr/>
              <a:t>17 November 2008</a:t>
            </a:fld>
            <a:endParaRPr lang="en-US" smtClean="0"/>
          </a:p>
        </p:txBody>
      </p:sp>
      <p:sp>
        <p:nvSpPr>
          <p:cNvPr id="45058" name="Rectangle 9"/>
          <p:cNvSpPr>
            <a:spLocks noGrp="1" noChangeArrowheads="1"/>
          </p:cNvSpPr>
          <p:nvPr>
            <p:ph type="sldNum" sz="quarter" idx="5"/>
          </p:nvPr>
        </p:nvSpPr>
        <p:spPr>
          <a:noFill/>
        </p:spPr>
        <p:txBody>
          <a:bodyPr/>
          <a:lstStyle/>
          <a:p>
            <a:fld id="{84443AF0-F5BC-4A40-B29B-42F76212796D}" type="slidenum">
              <a:rPr lang="en-US" smtClean="0"/>
              <a:pPr/>
              <a:t>15</a:t>
            </a:fld>
            <a:endParaRPr lang="en-US" smtClean="0"/>
          </a:p>
        </p:txBody>
      </p:sp>
      <p:sp>
        <p:nvSpPr>
          <p:cNvPr id="45059"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56D0F36B-DA45-40B7-BF14-6DE9D2AF71B0}" type="slidenum">
              <a:rPr lang="en-US" sz="1200">
                <a:latin typeface="Arial" charset="0"/>
              </a:rPr>
              <a:pPr algn="r"/>
              <a:t>15</a:t>
            </a:fld>
            <a:endParaRPr lang="en-US" sz="1200">
              <a:latin typeface="Arial" charset="0"/>
            </a:endParaRPr>
          </a:p>
        </p:txBody>
      </p:sp>
      <p:sp>
        <p:nvSpPr>
          <p:cNvPr id="45060" name="Rectangle 2"/>
          <p:cNvSpPr>
            <a:spLocks noGrp="1" noRot="1" noChangeAspect="1" noChangeArrowheads="1" noTextEdit="1"/>
          </p:cNvSpPr>
          <p:nvPr>
            <p:ph type="sldImg"/>
          </p:nvPr>
        </p:nvSpPr>
        <p:spPr>
          <a:xfrm>
            <a:off x="1117600" y="696913"/>
            <a:ext cx="4648200" cy="3486150"/>
          </a:xfrm>
          <a:ln/>
        </p:spPr>
      </p:sp>
      <p:sp>
        <p:nvSpPr>
          <p:cNvPr id="45061"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dt" sz="quarter" idx="1"/>
          </p:nvPr>
        </p:nvSpPr>
        <p:spPr>
          <a:noFill/>
        </p:spPr>
        <p:txBody>
          <a:bodyPr/>
          <a:lstStyle/>
          <a:p>
            <a:fld id="{D1E94868-AD26-4252-91AC-4046012B534C}" type="datetime3">
              <a:rPr lang="en-US" smtClean="0"/>
              <a:pPr/>
              <a:t>17 November 2008</a:t>
            </a:fld>
            <a:endParaRPr lang="en-US" smtClean="0"/>
          </a:p>
        </p:txBody>
      </p:sp>
      <p:sp>
        <p:nvSpPr>
          <p:cNvPr id="47106" name="Rectangle 9"/>
          <p:cNvSpPr>
            <a:spLocks noGrp="1" noChangeArrowheads="1"/>
          </p:cNvSpPr>
          <p:nvPr>
            <p:ph type="sldNum" sz="quarter" idx="5"/>
          </p:nvPr>
        </p:nvSpPr>
        <p:spPr>
          <a:noFill/>
        </p:spPr>
        <p:txBody>
          <a:bodyPr/>
          <a:lstStyle/>
          <a:p>
            <a:fld id="{BE84EDDE-F562-439F-870D-9F4987DB8B5F}" type="slidenum">
              <a:rPr lang="en-US" smtClean="0"/>
              <a:pPr/>
              <a:t>16</a:t>
            </a:fld>
            <a:endParaRPr lang="en-US" smtClean="0"/>
          </a:p>
        </p:txBody>
      </p:sp>
      <p:sp>
        <p:nvSpPr>
          <p:cNvPr id="47107" name="Rectangle 2"/>
          <p:cNvSpPr>
            <a:spLocks noGrp="1" noRot="1" noChangeAspect="1" noChangeArrowheads="1" noTextEdit="1"/>
          </p:cNvSpPr>
          <p:nvPr>
            <p:ph type="sldImg"/>
          </p:nvPr>
        </p:nvSpPr>
        <p:spPr>
          <a:xfrm>
            <a:off x="879475" y="758825"/>
            <a:ext cx="4648200" cy="3486150"/>
          </a:xfrm>
          <a:ln/>
        </p:spPr>
      </p:sp>
      <p:sp>
        <p:nvSpPr>
          <p:cNvPr id="47108" name="Rectangle 3"/>
          <p:cNvSpPr>
            <a:spLocks noGrp="1" noChangeArrowheads="1"/>
          </p:cNvSpPr>
          <p:nvPr>
            <p:ph type="body" idx="1"/>
          </p:nvPr>
        </p:nvSpPr>
        <p:spPr>
          <a:xfrm>
            <a:off x="688975" y="4416425"/>
            <a:ext cx="5505450" cy="4181475"/>
          </a:xfrm>
          <a:noFill/>
          <a:ln/>
        </p:spPr>
        <p:txBody>
          <a:bodyPr lIns="91429" tIns="45714" rIns="91429" bIns="45714"/>
          <a:lstStyle/>
          <a:p>
            <a:r>
              <a:rPr lang="en-US" sz="1100" smtClean="0"/>
              <a:t>	For example:</a:t>
            </a:r>
          </a:p>
          <a:p>
            <a:pPr marL="742950" lvl="1" indent="-285750">
              <a:lnSpc>
                <a:spcPct val="110000"/>
              </a:lnSpc>
            </a:pPr>
            <a:r>
              <a:rPr lang="en-US" smtClean="0"/>
              <a:t>Revolution in electronic communication</a:t>
            </a:r>
          </a:p>
          <a:p>
            <a:pPr marL="742950" lvl="1" indent="-285750">
              <a:lnSpc>
                <a:spcPct val="110000"/>
              </a:lnSpc>
            </a:pPr>
            <a:r>
              <a:rPr lang="en-US" smtClean="0"/>
              <a:t>Explosion of the Asian fiber deficit</a:t>
            </a:r>
          </a:p>
          <a:p>
            <a:pPr marL="742950" lvl="1" indent="-285750">
              <a:lnSpc>
                <a:spcPct val="110000"/>
              </a:lnSpc>
            </a:pPr>
            <a:r>
              <a:rPr lang="en-US" smtClean="0"/>
              <a:t>Emergence of Russia</a:t>
            </a:r>
          </a:p>
          <a:p>
            <a:pPr marL="742950" lvl="1" indent="-285750">
              <a:lnSpc>
                <a:spcPct val="110000"/>
              </a:lnSpc>
            </a:pPr>
            <a:r>
              <a:rPr lang="en-US" smtClean="0"/>
              <a:t>Convergence of the markets for fuel, food &amp; fiber</a:t>
            </a:r>
          </a:p>
          <a:p>
            <a:pPr marL="742950" lvl="1" indent="-285750">
              <a:lnSpc>
                <a:spcPct val="110000"/>
              </a:lnSpc>
            </a:pPr>
            <a:r>
              <a:rPr lang="en-US" smtClean="0"/>
              <a:t>Pricing of carbon</a:t>
            </a:r>
          </a:p>
          <a:p>
            <a:pPr marL="742950" lvl="1" indent="-285750">
              <a:lnSpc>
                <a:spcPct val="110000"/>
              </a:lnSpc>
            </a:pPr>
            <a:r>
              <a:rPr lang="en-US" smtClean="0"/>
              <a:t>Decentralization of forest tenures</a:t>
            </a:r>
          </a:p>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type="dt" sz="quarter" idx="1"/>
          </p:nvPr>
        </p:nvSpPr>
        <p:spPr>
          <a:noFill/>
        </p:spPr>
        <p:txBody>
          <a:bodyPr/>
          <a:lstStyle/>
          <a:p>
            <a:fld id="{74676EBB-0379-4807-88AB-DBD66278DBF0}" type="datetime3">
              <a:rPr lang="en-US" smtClean="0"/>
              <a:pPr/>
              <a:t>17 November 2008</a:t>
            </a:fld>
            <a:endParaRPr lang="en-US" smtClean="0"/>
          </a:p>
        </p:txBody>
      </p:sp>
      <p:sp>
        <p:nvSpPr>
          <p:cNvPr id="49154" name="Rectangle 9"/>
          <p:cNvSpPr>
            <a:spLocks noGrp="1" noChangeArrowheads="1"/>
          </p:cNvSpPr>
          <p:nvPr>
            <p:ph type="sldNum" sz="quarter" idx="5"/>
          </p:nvPr>
        </p:nvSpPr>
        <p:spPr>
          <a:noFill/>
        </p:spPr>
        <p:txBody>
          <a:bodyPr/>
          <a:lstStyle/>
          <a:p>
            <a:fld id="{1D731B5F-CC5B-4A62-A694-D4B31D7437A8}" type="slidenum">
              <a:rPr lang="en-US" smtClean="0"/>
              <a:pPr/>
              <a:t>17</a:t>
            </a:fld>
            <a:endParaRPr lang="en-US" smtClean="0"/>
          </a:p>
        </p:txBody>
      </p:sp>
      <p:sp>
        <p:nvSpPr>
          <p:cNvPr id="4915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7073929E-BFB1-4E5B-8A28-0EF62295756D}" type="slidenum">
              <a:rPr lang="en-US" sz="1200">
                <a:latin typeface="Arial" charset="0"/>
              </a:rPr>
              <a:pPr algn="r"/>
              <a:t>17</a:t>
            </a:fld>
            <a:endParaRPr lang="en-US" sz="1200">
              <a:latin typeface="Arial" charset="0"/>
            </a:endParaRPr>
          </a:p>
        </p:txBody>
      </p:sp>
      <p:sp>
        <p:nvSpPr>
          <p:cNvPr id="49156" name="Rectangle 2"/>
          <p:cNvSpPr>
            <a:spLocks noGrp="1" noRot="1" noChangeAspect="1" noChangeArrowheads="1" noTextEdit="1"/>
          </p:cNvSpPr>
          <p:nvPr>
            <p:ph type="sldImg"/>
          </p:nvPr>
        </p:nvSpPr>
        <p:spPr>
          <a:xfrm>
            <a:off x="1117600" y="696913"/>
            <a:ext cx="4648200" cy="3486150"/>
          </a:xfrm>
          <a:ln/>
        </p:spPr>
      </p:sp>
      <p:sp>
        <p:nvSpPr>
          <p:cNvPr id="49157"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dt" sz="quarter" idx="1"/>
          </p:nvPr>
        </p:nvSpPr>
        <p:spPr>
          <a:noFill/>
        </p:spPr>
        <p:txBody>
          <a:bodyPr/>
          <a:lstStyle/>
          <a:p>
            <a:fld id="{907C454B-8EBA-46E4-9B36-C9C07997B5C5}" type="datetime3">
              <a:rPr lang="en-US" smtClean="0"/>
              <a:pPr/>
              <a:t>17 November 2008</a:t>
            </a:fld>
            <a:endParaRPr lang="en-US" smtClean="0"/>
          </a:p>
        </p:txBody>
      </p:sp>
      <p:sp>
        <p:nvSpPr>
          <p:cNvPr id="51202" name="Rectangle 9"/>
          <p:cNvSpPr>
            <a:spLocks noGrp="1" noChangeArrowheads="1"/>
          </p:cNvSpPr>
          <p:nvPr>
            <p:ph type="sldNum" sz="quarter" idx="5"/>
          </p:nvPr>
        </p:nvSpPr>
        <p:spPr>
          <a:noFill/>
        </p:spPr>
        <p:txBody>
          <a:bodyPr/>
          <a:lstStyle/>
          <a:p>
            <a:fld id="{4F51A8A7-F16B-43C5-AF8A-387EBC830190}" type="slidenum">
              <a:rPr lang="en-US" smtClean="0"/>
              <a:pPr/>
              <a:t>18</a:t>
            </a:fld>
            <a:endParaRPr lang="en-US" smtClean="0"/>
          </a:p>
        </p:txBody>
      </p:sp>
      <p:sp>
        <p:nvSpPr>
          <p:cNvPr id="5120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7DD004CB-0E50-4B0F-B651-4D979E1B9C70}" type="slidenum">
              <a:rPr lang="en-US" sz="1200">
                <a:latin typeface="Arial" charset="0"/>
              </a:rPr>
              <a:pPr algn="r"/>
              <a:t>18</a:t>
            </a:fld>
            <a:endParaRPr lang="en-US" sz="1200">
              <a:latin typeface="Arial" charset="0"/>
            </a:endParaRPr>
          </a:p>
        </p:txBody>
      </p:sp>
      <p:sp>
        <p:nvSpPr>
          <p:cNvPr id="51204" name="Rectangle 2"/>
          <p:cNvSpPr>
            <a:spLocks noGrp="1" noRot="1" noChangeAspect="1" noChangeArrowheads="1" noTextEdit="1"/>
          </p:cNvSpPr>
          <p:nvPr>
            <p:ph type="sldImg"/>
          </p:nvPr>
        </p:nvSpPr>
        <p:spPr>
          <a:xfrm>
            <a:off x="1117600" y="696913"/>
            <a:ext cx="4648200" cy="3486150"/>
          </a:xfrm>
          <a:ln/>
        </p:spPr>
      </p:sp>
      <p:sp>
        <p:nvSpPr>
          <p:cNvPr id="5120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p:cNvSpPr>
            <a:spLocks noGrp="1" noChangeArrowheads="1"/>
          </p:cNvSpPr>
          <p:nvPr>
            <p:ph type="dt" sz="quarter" idx="1"/>
          </p:nvPr>
        </p:nvSpPr>
        <p:spPr>
          <a:noFill/>
        </p:spPr>
        <p:txBody>
          <a:bodyPr/>
          <a:lstStyle/>
          <a:p>
            <a:fld id="{136EF9D5-46FC-405E-9EAF-D9BE99705717}" type="datetime3">
              <a:rPr lang="en-US" smtClean="0"/>
              <a:pPr/>
              <a:t>17 November 2008</a:t>
            </a:fld>
            <a:endParaRPr lang="en-US" smtClean="0"/>
          </a:p>
        </p:txBody>
      </p:sp>
      <p:sp>
        <p:nvSpPr>
          <p:cNvPr id="53250" name="Rectangle 9"/>
          <p:cNvSpPr>
            <a:spLocks noGrp="1" noChangeArrowheads="1"/>
          </p:cNvSpPr>
          <p:nvPr>
            <p:ph type="sldNum" sz="quarter" idx="5"/>
          </p:nvPr>
        </p:nvSpPr>
        <p:spPr>
          <a:noFill/>
        </p:spPr>
        <p:txBody>
          <a:bodyPr/>
          <a:lstStyle/>
          <a:p>
            <a:fld id="{0EAACE6F-5CB1-48B1-BA66-AC17C35149E4}" type="slidenum">
              <a:rPr lang="en-US" smtClean="0"/>
              <a:pPr/>
              <a:t>19</a:t>
            </a:fld>
            <a:endParaRPr lang="en-US" smtClean="0"/>
          </a:p>
        </p:txBody>
      </p:sp>
      <p:sp>
        <p:nvSpPr>
          <p:cNvPr id="5325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FE9A072A-B354-4960-A59B-71D3634DE313}" type="slidenum">
              <a:rPr lang="en-US" sz="1200">
                <a:latin typeface="Arial" charset="0"/>
              </a:rPr>
              <a:pPr algn="r"/>
              <a:t>19</a:t>
            </a:fld>
            <a:endParaRPr lang="en-US" sz="1200">
              <a:latin typeface="Arial" charset="0"/>
            </a:endParaRPr>
          </a:p>
        </p:txBody>
      </p:sp>
      <p:sp>
        <p:nvSpPr>
          <p:cNvPr id="53252" name="Rectangle 2"/>
          <p:cNvSpPr>
            <a:spLocks noGrp="1" noRot="1" noChangeAspect="1" noChangeArrowheads="1" noTextEdit="1"/>
          </p:cNvSpPr>
          <p:nvPr>
            <p:ph type="sldImg"/>
          </p:nvPr>
        </p:nvSpPr>
        <p:spPr>
          <a:xfrm>
            <a:off x="1117600" y="696913"/>
            <a:ext cx="4648200" cy="3486150"/>
          </a:xfrm>
          <a:ln/>
        </p:spPr>
      </p:sp>
      <p:sp>
        <p:nvSpPr>
          <p:cNvPr id="53253"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type="dt" sz="quarter" idx="1"/>
          </p:nvPr>
        </p:nvSpPr>
        <p:spPr>
          <a:noFill/>
        </p:spPr>
        <p:txBody>
          <a:bodyPr/>
          <a:lstStyle/>
          <a:p>
            <a:fld id="{AD4BD4E2-AEA6-4859-AFF8-BEB77CB20E1D}" type="datetime3">
              <a:rPr lang="en-US" smtClean="0"/>
              <a:pPr/>
              <a:t>17 November 2008</a:t>
            </a:fld>
            <a:endParaRPr lang="en-US" smtClean="0"/>
          </a:p>
        </p:txBody>
      </p:sp>
      <p:sp>
        <p:nvSpPr>
          <p:cNvPr id="55298" name="Rectangle 9"/>
          <p:cNvSpPr>
            <a:spLocks noGrp="1" noChangeArrowheads="1"/>
          </p:cNvSpPr>
          <p:nvPr>
            <p:ph type="sldNum" sz="quarter" idx="5"/>
          </p:nvPr>
        </p:nvSpPr>
        <p:spPr>
          <a:noFill/>
        </p:spPr>
        <p:txBody>
          <a:bodyPr/>
          <a:lstStyle/>
          <a:p>
            <a:fld id="{66DAE4F8-2D04-4211-BA0D-3BF0472909B4}" type="slidenum">
              <a:rPr lang="en-US" smtClean="0"/>
              <a:pPr/>
              <a:t>20</a:t>
            </a:fld>
            <a:endParaRPr lang="en-US" smtClean="0"/>
          </a:p>
        </p:txBody>
      </p:sp>
      <p:sp>
        <p:nvSpPr>
          <p:cNvPr id="55299"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DDFF91C3-18F3-4A23-8787-90C4DB5F9E88}"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55300"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0B6983CE-2900-4E2F-909A-AE6D15CB7E2D}" type="slidenum">
              <a:rPr lang="en-US" sz="1400">
                <a:latin typeface="Times New Roman" pitchFamily="18" charset="0"/>
              </a:rPr>
              <a:pPr algn="r" defTabSz="920750" eaLnBrk="0" hangingPunct="0"/>
              <a:t>20</a:t>
            </a:fld>
            <a:endParaRPr lang="en-US" sz="1400">
              <a:latin typeface="Times New Roman" pitchFamily="18" charset="0"/>
            </a:endParaRPr>
          </a:p>
        </p:txBody>
      </p:sp>
      <p:sp>
        <p:nvSpPr>
          <p:cNvPr id="55301" name="Rectangle 2"/>
          <p:cNvSpPr>
            <a:spLocks noGrp="1" noRot="1" noChangeAspect="1" noChangeArrowheads="1" noTextEdit="1"/>
          </p:cNvSpPr>
          <p:nvPr>
            <p:ph type="sldImg"/>
          </p:nvPr>
        </p:nvSpPr>
        <p:spPr>
          <a:xfrm>
            <a:off x="827088" y="698500"/>
            <a:ext cx="5235575" cy="3927475"/>
          </a:xfrm>
          <a:ln/>
        </p:spPr>
      </p:sp>
      <p:sp>
        <p:nvSpPr>
          <p:cNvPr id="55302"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3"/>
          <p:cNvSpPr>
            <a:spLocks noGrp="1" noChangeArrowheads="1"/>
          </p:cNvSpPr>
          <p:nvPr>
            <p:ph type="dt" sz="quarter" idx="1"/>
          </p:nvPr>
        </p:nvSpPr>
        <p:spPr>
          <a:noFill/>
        </p:spPr>
        <p:txBody>
          <a:bodyPr/>
          <a:lstStyle/>
          <a:p>
            <a:fld id="{0A681075-C958-42E9-B19E-17EA696F394F}" type="datetime3">
              <a:rPr lang="en-US" smtClean="0"/>
              <a:pPr/>
              <a:t>17 November 2008</a:t>
            </a:fld>
            <a:endParaRPr lang="en-US" smtClean="0"/>
          </a:p>
        </p:txBody>
      </p:sp>
      <p:sp>
        <p:nvSpPr>
          <p:cNvPr id="57346" name="Rectangle 9"/>
          <p:cNvSpPr>
            <a:spLocks noGrp="1" noChangeArrowheads="1"/>
          </p:cNvSpPr>
          <p:nvPr>
            <p:ph type="sldNum" sz="quarter" idx="5"/>
          </p:nvPr>
        </p:nvSpPr>
        <p:spPr>
          <a:noFill/>
        </p:spPr>
        <p:txBody>
          <a:bodyPr/>
          <a:lstStyle/>
          <a:p>
            <a:fld id="{8D0D3FD4-C6F1-4229-9AAD-8F904FCB1168}" type="slidenum">
              <a:rPr lang="en-US" smtClean="0"/>
              <a:pPr/>
              <a:t>21</a:t>
            </a:fld>
            <a:endParaRPr lang="en-US" smtClean="0"/>
          </a:p>
        </p:txBody>
      </p:sp>
      <p:sp>
        <p:nvSpPr>
          <p:cNvPr id="57347"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2E66C403-3DC2-4FA1-9D3C-EDA7EA73D8C9}"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57348"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4BA61D01-1B1A-470F-97FF-9540B74763FC}" type="slidenum">
              <a:rPr lang="en-US" sz="1400">
                <a:latin typeface="Times New Roman" pitchFamily="18" charset="0"/>
              </a:rPr>
              <a:pPr algn="r" defTabSz="920750" eaLnBrk="0" hangingPunct="0"/>
              <a:t>21</a:t>
            </a:fld>
            <a:endParaRPr lang="en-US" sz="1400">
              <a:latin typeface="Times New Roman" pitchFamily="18" charset="0"/>
            </a:endParaRPr>
          </a:p>
        </p:txBody>
      </p:sp>
      <p:sp>
        <p:nvSpPr>
          <p:cNvPr id="57349" name="Rectangle 2"/>
          <p:cNvSpPr>
            <a:spLocks noGrp="1" noRot="1" noChangeAspect="1" noChangeArrowheads="1" noTextEdit="1"/>
          </p:cNvSpPr>
          <p:nvPr>
            <p:ph type="sldImg"/>
          </p:nvPr>
        </p:nvSpPr>
        <p:spPr>
          <a:xfrm>
            <a:off x="827088" y="698500"/>
            <a:ext cx="5235575" cy="3927475"/>
          </a:xfrm>
          <a:ln/>
        </p:spPr>
      </p:sp>
      <p:sp>
        <p:nvSpPr>
          <p:cNvPr id="57350"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3"/>
          <p:cNvSpPr>
            <a:spLocks noGrp="1" noChangeArrowheads="1"/>
          </p:cNvSpPr>
          <p:nvPr>
            <p:ph type="dt" sz="quarter" idx="1"/>
          </p:nvPr>
        </p:nvSpPr>
        <p:spPr>
          <a:noFill/>
        </p:spPr>
        <p:txBody>
          <a:bodyPr/>
          <a:lstStyle/>
          <a:p>
            <a:fld id="{1E7D1F61-2715-4D2A-A028-C6E226866EBF}" type="datetime3">
              <a:rPr lang="en-US" smtClean="0"/>
              <a:pPr/>
              <a:t>17 November 2008</a:t>
            </a:fld>
            <a:endParaRPr lang="en-US" smtClean="0"/>
          </a:p>
        </p:txBody>
      </p:sp>
      <p:sp>
        <p:nvSpPr>
          <p:cNvPr id="59394" name="Rectangle 9"/>
          <p:cNvSpPr>
            <a:spLocks noGrp="1" noChangeArrowheads="1"/>
          </p:cNvSpPr>
          <p:nvPr>
            <p:ph type="sldNum" sz="quarter" idx="5"/>
          </p:nvPr>
        </p:nvSpPr>
        <p:spPr>
          <a:noFill/>
        </p:spPr>
        <p:txBody>
          <a:bodyPr/>
          <a:lstStyle/>
          <a:p>
            <a:fld id="{B5AA95F0-A20B-40A5-A377-9C778ADB9F9B}" type="slidenum">
              <a:rPr lang="en-US" smtClean="0"/>
              <a:pPr/>
              <a:t>22</a:t>
            </a:fld>
            <a:endParaRPr lang="en-US" smtClean="0"/>
          </a:p>
        </p:txBody>
      </p:sp>
      <p:sp>
        <p:nvSpPr>
          <p:cNvPr id="59395"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752D2988-63D1-460F-AA67-5B223D03A23C}"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59396"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76238EDA-DD18-4DB8-9851-47C3BE180246}" type="slidenum">
              <a:rPr lang="en-US" sz="1400">
                <a:latin typeface="Times New Roman" pitchFamily="18" charset="0"/>
              </a:rPr>
              <a:pPr algn="r" defTabSz="920750" eaLnBrk="0" hangingPunct="0"/>
              <a:t>22</a:t>
            </a:fld>
            <a:endParaRPr lang="en-US" sz="1400">
              <a:latin typeface="Times New Roman" pitchFamily="18" charset="0"/>
            </a:endParaRPr>
          </a:p>
        </p:txBody>
      </p:sp>
      <p:sp>
        <p:nvSpPr>
          <p:cNvPr id="59397" name="Rectangle 2"/>
          <p:cNvSpPr>
            <a:spLocks noGrp="1" noRot="1" noChangeAspect="1" noChangeArrowheads="1" noTextEdit="1"/>
          </p:cNvSpPr>
          <p:nvPr>
            <p:ph type="sldImg"/>
          </p:nvPr>
        </p:nvSpPr>
        <p:spPr>
          <a:xfrm>
            <a:off x="827088" y="698500"/>
            <a:ext cx="5235575" cy="3927475"/>
          </a:xfrm>
          <a:ln/>
        </p:spPr>
      </p:sp>
      <p:sp>
        <p:nvSpPr>
          <p:cNvPr id="59398"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noChangeArrowheads="1"/>
          </p:cNvSpPr>
          <p:nvPr>
            <p:ph type="dt" sz="quarter" idx="1"/>
          </p:nvPr>
        </p:nvSpPr>
        <p:spPr>
          <a:noFill/>
        </p:spPr>
        <p:txBody>
          <a:bodyPr/>
          <a:lstStyle/>
          <a:p>
            <a:fld id="{A845FCE1-8A27-402E-9BAC-1F4FD853B2B8}" type="datetime3">
              <a:rPr lang="en-US" smtClean="0"/>
              <a:pPr/>
              <a:t>17 November 2008</a:t>
            </a:fld>
            <a:endParaRPr lang="en-US" smtClean="0"/>
          </a:p>
        </p:txBody>
      </p:sp>
      <p:sp>
        <p:nvSpPr>
          <p:cNvPr id="61442" name="Rectangle 9"/>
          <p:cNvSpPr>
            <a:spLocks noGrp="1" noChangeArrowheads="1"/>
          </p:cNvSpPr>
          <p:nvPr>
            <p:ph type="sldNum" sz="quarter" idx="5"/>
          </p:nvPr>
        </p:nvSpPr>
        <p:spPr>
          <a:noFill/>
        </p:spPr>
        <p:txBody>
          <a:bodyPr/>
          <a:lstStyle/>
          <a:p>
            <a:fld id="{0BDA34B9-BF6D-42BA-AE1C-0C794E58F2DE}" type="slidenum">
              <a:rPr lang="en-US" smtClean="0"/>
              <a:pPr/>
              <a:t>23</a:t>
            </a:fld>
            <a:endParaRPr lang="en-US" smtClean="0"/>
          </a:p>
        </p:txBody>
      </p:sp>
      <p:sp>
        <p:nvSpPr>
          <p:cNvPr id="61443"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8CE14DDA-EE37-4EC7-ABC3-63420D8B6FD6}"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61444"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4B9CFE91-B1E9-4B0A-AA9A-3CEFC3F0701F}" type="slidenum">
              <a:rPr lang="en-US" sz="1400">
                <a:latin typeface="Times New Roman" pitchFamily="18" charset="0"/>
              </a:rPr>
              <a:pPr algn="r" defTabSz="920750" eaLnBrk="0" hangingPunct="0"/>
              <a:t>23</a:t>
            </a:fld>
            <a:endParaRPr lang="en-US" sz="1400">
              <a:latin typeface="Times New Roman" pitchFamily="18" charset="0"/>
            </a:endParaRPr>
          </a:p>
        </p:txBody>
      </p:sp>
      <p:sp>
        <p:nvSpPr>
          <p:cNvPr id="61445" name="Rectangle 2"/>
          <p:cNvSpPr>
            <a:spLocks noGrp="1" noRot="1" noChangeAspect="1" noChangeArrowheads="1" noTextEdit="1"/>
          </p:cNvSpPr>
          <p:nvPr>
            <p:ph type="sldImg"/>
          </p:nvPr>
        </p:nvSpPr>
        <p:spPr>
          <a:xfrm>
            <a:off x="827088" y="698500"/>
            <a:ext cx="5235575" cy="3927475"/>
          </a:xfrm>
          <a:ln/>
        </p:spPr>
      </p:sp>
      <p:sp>
        <p:nvSpPr>
          <p:cNvPr id="61446"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noChangeArrowheads="1"/>
          </p:cNvSpPr>
          <p:nvPr>
            <p:ph type="dt" sz="quarter" idx="1"/>
          </p:nvPr>
        </p:nvSpPr>
        <p:spPr>
          <a:noFill/>
        </p:spPr>
        <p:txBody>
          <a:bodyPr/>
          <a:lstStyle/>
          <a:p>
            <a:fld id="{B1F7B6ED-FFB3-4EA9-A3AA-18D2FDDF4AEE}" type="datetime3">
              <a:rPr lang="en-US" smtClean="0"/>
              <a:pPr/>
              <a:t>17 November 2008</a:t>
            </a:fld>
            <a:endParaRPr lang="en-US" smtClean="0"/>
          </a:p>
        </p:txBody>
      </p:sp>
      <p:sp>
        <p:nvSpPr>
          <p:cNvPr id="63490" name="Rectangle 9"/>
          <p:cNvSpPr>
            <a:spLocks noGrp="1" noChangeArrowheads="1"/>
          </p:cNvSpPr>
          <p:nvPr>
            <p:ph type="sldNum" sz="quarter" idx="5"/>
          </p:nvPr>
        </p:nvSpPr>
        <p:spPr>
          <a:noFill/>
        </p:spPr>
        <p:txBody>
          <a:bodyPr/>
          <a:lstStyle/>
          <a:p>
            <a:fld id="{97FCBD59-CA5B-448E-8C90-8FC890E309A5}" type="slidenum">
              <a:rPr lang="en-US" smtClean="0"/>
              <a:pPr/>
              <a:t>24</a:t>
            </a:fld>
            <a:endParaRPr lang="en-US" smtClean="0"/>
          </a:p>
        </p:txBody>
      </p:sp>
      <p:sp>
        <p:nvSpPr>
          <p:cNvPr id="63491"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989FB989-2B1D-428B-ABB4-66AA7D7364DE}"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63492"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F57C5FD7-3044-4579-B1C4-3A37487808AB}" type="slidenum">
              <a:rPr lang="en-US" sz="1400">
                <a:latin typeface="Times New Roman" pitchFamily="18" charset="0"/>
              </a:rPr>
              <a:pPr algn="r" defTabSz="920750" eaLnBrk="0" hangingPunct="0"/>
              <a:t>24</a:t>
            </a:fld>
            <a:endParaRPr lang="en-US" sz="1400">
              <a:latin typeface="Times New Roman" pitchFamily="18" charset="0"/>
            </a:endParaRPr>
          </a:p>
        </p:txBody>
      </p:sp>
      <p:sp>
        <p:nvSpPr>
          <p:cNvPr id="63493" name="Rectangle 2"/>
          <p:cNvSpPr>
            <a:spLocks noGrp="1" noRot="1" noChangeAspect="1" noChangeArrowheads="1" noTextEdit="1"/>
          </p:cNvSpPr>
          <p:nvPr>
            <p:ph type="sldImg"/>
          </p:nvPr>
        </p:nvSpPr>
        <p:spPr>
          <a:xfrm>
            <a:off x="827088" y="698500"/>
            <a:ext cx="5235575" cy="3927475"/>
          </a:xfrm>
          <a:ln/>
        </p:spPr>
      </p:sp>
      <p:sp>
        <p:nvSpPr>
          <p:cNvPr id="63494"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type="dt" sz="quarter" idx="1"/>
          </p:nvPr>
        </p:nvSpPr>
        <p:spPr>
          <a:noFill/>
        </p:spPr>
        <p:txBody>
          <a:bodyPr/>
          <a:lstStyle/>
          <a:p>
            <a:fld id="{C12EBF12-1EF8-4A05-970F-D15E2DE937BB}" type="datetime3">
              <a:rPr lang="en-US" smtClean="0"/>
              <a:pPr/>
              <a:t>17 November 2008</a:t>
            </a:fld>
            <a:endParaRPr lang="en-US" smtClean="0"/>
          </a:p>
        </p:txBody>
      </p:sp>
      <p:sp>
        <p:nvSpPr>
          <p:cNvPr id="65538" name="Rectangle 9"/>
          <p:cNvSpPr>
            <a:spLocks noGrp="1" noChangeArrowheads="1"/>
          </p:cNvSpPr>
          <p:nvPr>
            <p:ph type="sldNum" sz="quarter" idx="5"/>
          </p:nvPr>
        </p:nvSpPr>
        <p:spPr>
          <a:noFill/>
        </p:spPr>
        <p:txBody>
          <a:bodyPr/>
          <a:lstStyle/>
          <a:p>
            <a:fld id="{0B540791-8A35-4813-8705-F1DDEE026B84}" type="slidenum">
              <a:rPr lang="en-US" smtClean="0"/>
              <a:pPr/>
              <a:t>25</a:t>
            </a:fld>
            <a:endParaRPr lang="en-US" smtClean="0"/>
          </a:p>
        </p:txBody>
      </p:sp>
      <p:sp>
        <p:nvSpPr>
          <p:cNvPr id="65539"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15EEB09F-2ACD-4DCB-8161-EC0463E56ED5}"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65540"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0A8FBDC1-EC03-466B-B14B-7DC211C40D8C}" type="slidenum">
              <a:rPr lang="en-US" sz="1400">
                <a:latin typeface="Times New Roman" pitchFamily="18" charset="0"/>
              </a:rPr>
              <a:pPr algn="r" defTabSz="920750" eaLnBrk="0" hangingPunct="0"/>
              <a:t>25</a:t>
            </a:fld>
            <a:endParaRPr lang="en-US" sz="1400">
              <a:latin typeface="Times New Roman" pitchFamily="18" charset="0"/>
            </a:endParaRPr>
          </a:p>
        </p:txBody>
      </p:sp>
      <p:sp>
        <p:nvSpPr>
          <p:cNvPr id="65541" name="Rectangle 2"/>
          <p:cNvSpPr>
            <a:spLocks noGrp="1" noRot="1" noChangeAspect="1" noChangeArrowheads="1" noTextEdit="1"/>
          </p:cNvSpPr>
          <p:nvPr>
            <p:ph type="sldImg"/>
          </p:nvPr>
        </p:nvSpPr>
        <p:spPr>
          <a:xfrm>
            <a:off x="130175" y="781050"/>
            <a:ext cx="6459538" cy="4845050"/>
          </a:xfrm>
          <a:ln/>
        </p:spPr>
      </p:sp>
      <p:sp>
        <p:nvSpPr>
          <p:cNvPr id="65542" name="Rectangle 3"/>
          <p:cNvSpPr>
            <a:spLocks noGrp="1" noChangeArrowheads="1"/>
          </p:cNvSpPr>
          <p:nvPr>
            <p:ph type="body" idx="1"/>
          </p:nvPr>
        </p:nvSpPr>
        <p:spPr>
          <a:xfrm>
            <a:off x="919163" y="5916613"/>
            <a:ext cx="5043487" cy="2686050"/>
          </a:xfrm>
          <a:noFill/>
          <a:ln/>
        </p:spPr>
        <p:txBody>
          <a:bodyPr lIns="92175" tIns="46088" rIns="92175" bIns="46088"/>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p:cNvSpPr>
            <a:spLocks noGrp="1" noChangeArrowheads="1"/>
          </p:cNvSpPr>
          <p:nvPr>
            <p:ph type="dt" sz="quarter" idx="1"/>
          </p:nvPr>
        </p:nvSpPr>
        <p:spPr>
          <a:noFill/>
        </p:spPr>
        <p:txBody>
          <a:bodyPr/>
          <a:lstStyle/>
          <a:p>
            <a:fld id="{C50A766D-7552-4945-ADFB-14ABC2535187}" type="datetime3">
              <a:rPr lang="en-US" smtClean="0"/>
              <a:pPr/>
              <a:t>17 November 2008</a:t>
            </a:fld>
            <a:endParaRPr lang="en-US" smtClean="0"/>
          </a:p>
        </p:txBody>
      </p:sp>
      <p:sp>
        <p:nvSpPr>
          <p:cNvPr id="67586" name="Rectangle 9"/>
          <p:cNvSpPr>
            <a:spLocks noGrp="1" noChangeArrowheads="1"/>
          </p:cNvSpPr>
          <p:nvPr>
            <p:ph type="sldNum" sz="quarter" idx="5"/>
          </p:nvPr>
        </p:nvSpPr>
        <p:spPr>
          <a:noFill/>
        </p:spPr>
        <p:txBody>
          <a:bodyPr/>
          <a:lstStyle/>
          <a:p>
            <a:fld id="{2F131102-A87C-4DAF-AAD9-BBB61EE6A40F}" type="slidenum">
              <a:rPr lang="en-US" smtClean="0"/>
              <a:pPr/>
              <a:t>26</a:t>
            </a:fld>
            <a:endParaRPr lang="en-US" smtClean="0"/>
          </a:p>
        </p:txBody>
      </p:sp>
      <p:sp>
        <p:nvSpPr>
          <p:cNvPr id="67587"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51FBEF70-85D9-4F92-8DDA-116816002316}" type="slidenum">
              <a:rPr lang="en-US" sz="1200">
                <a:latin typeface="Arial" charset="0"/>
              </a:rPr>
              <a:pPr algn="r"/>
              <a:t>26</a:t>
            </a:fld>
            <a:endParaRPr lang="en-US" sz="1200">
              <a:latin typeface="Arial" charset="0"/>
            </a:endParaRPr>
          </a:p>
        </p:txBody>
      </p:sp>
      <p:sp>
        <p:nvSpPr>
          <p:cNvPr id="67588" name="Rectangle 2"/>
          <p:cNvSpPr>
            <a:spLocks noGrp="1" noRot="1" noChangeAspect="1" noChangeArrowheads="1" noTextEdit="1"/>
          </p:cNvSpPr>
          <p:nvPr>
            <p:ph type="sldImg"/>
          </p:nvPr>
        </p:nvSpPr>
        <p:spPr>
          <a:xfrm>
            <a:off x="1116013" y="696913"/>
            <a:ext cx="4648200" cy="3486150"/>
          </a:xfrm>
          <a:ln/>
        </p:spPr>
      </p:sp>
      <p:sp>
        <p:nvSpPr>
          <p:cNvPr id="67589"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3"/>
          <p:cNvSpPr>
            <a:spLocks noGrp="1" noChangeArrowheads="1"/>
          </p:cNvSpPr>
          <p:nvPr>
            <p:ph type="dt" sz="quarter" idx="1"/>
          </p:nvPr>
        </p:nvSpPr>
        <p:spPr>
          <a:noFill/>
        </p:spPr>
        <p:txBody>
          <a:bodyPr/>
          <a:lstStyle/>
          <a:p>
            <a:fld id="{964957BA-1ADC-4F7C-9D5B-9C78EF4DEDBA}" type="datetime3">
              <a:rPr lang="en-US" smtClean="0"/>
              <a:pPr/>
              <a:t>17 November 2008</a:t>
            </a:fld>
            <a:endParaRPr lang="en-US" smtClean="0"/>
          </a:p>
        </p:txBody>
      </p:sp>
      <p:sp>
        <p:nvSpPr>
          <p:cNvPr id="69634" name="Rectangle 9"/>
          <p:cNvSpPr>
            <a:spLocks noGrp="1" noChangeArrowheads="1"/>
          </p:cNvSpPr>
          <p:nvPr>
            <p:ph type="sldNum" sz="quarter" idx="5"/>
          </p:nvPr>
        </p:nvSpPr>
        <p:spPr>
          <a:noFill/>
        </p:spPr>
        <p:txBody>
          <a:bodyPr/>
          <a:lstStyle/>
          <a:p>
            <a:fld id="{367147B3-C0FA-4A9D-A036-66C99D8F0662}" type="slidenum">
              <a:rPr lang="en-US" smtClean="0"/>
              <a:pPr/>
              <a:t>27</a:t>
            </a:fld>
            <a:endParaRPr lang="en-US" smtClean="0"/>
          </a:p>
        </p:txBody>
      </p:sp>
      <p:sp>
        <p:nvSpPr>
          <p:cNvPr id="6963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90366A81-ADA4-48CA-A1F2-B85742C789BF}" type="slidenum">
              <a:rPr lang="en-US" sz="1200">
                <a:latin typeface="Arial" charset="0"/>
              </a:rPr>
              <a:pPr algn="r"/>
              <a:t>27</a:t>
            </a:fld>
            <a:endParaRPr lang="en-US" sz="1200">
              <a:latin typeface="Arial" charset="0"/>
            </a:endParaRPr>
          </a:p>
        </p:txBody>
      </p:sp>
      <p:sp>
        <p:nvSpPr>
          <p:cNvPr id="69636" name="Rectangle 2"/>
          <p:cNvSpPr>
            <a:spLocks noGrp="1" noRot="1" noChangeAspect="1" noChangeArrowheads="1" noTextEdit="1"/>
          </p:cNvSpPr>
          <p:nvPr>
            <p:ph type="sldImg"/>
          </p:nvPr>
        </p:nvSpPr>
        <p:spPr>
          <a:xfrm>
            <a:off x="1116013" y="696913"/>
            <a:ext cx="4648200" cy="3486150"/>
          </a:xfrm>
          <a:ln/>
        </p:spPr>
      </p:sp>
      <p:sp>
        <p:nvSpPr>
          <p:cNvPr id="69637"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3"/>
          <p:cNvSpPr>
            <a:spLocks noGrp="1" noChangeArrowheads="1"/>
          </p:cNvSpPr>
          <p:nvPr>
            <p:ph type="dt" sz="quarter" idx="1"/>
          </p:nvPr>
        </p:nvSpPr>
        <p:spPr>
          <a:noFill/>
        </p:spPr>
        <p:txBody>
          <a:bodyPr/>
          <a:lstStyle/>
          <a:p>
            <a:fld id="{999E1901-2DB6-44FE-B8D4-6C7CDC13F7E8}" type="datetime3">
              <a:rPr lang="en-US" smtClean="0"/>
              <a:pPr/>
              <a:t>17 November 2008</a:t>
            </a:fld>
            <a:endParaRPr lang="en-US" smtClean="0"/>
          </a:p>
        </p:txBody>
      </p:sp>
      <p:sp>
        <p:nvSpPr>
          <p:cNvPr id="71682" name="Rectangle 9"/>
          <p:cNvSpPr>
            <a:spLocks noGrp="1" noChangeArrowheads="1"/>
          </p:cNvSpPr>
          <p:nvPr>
            <p:ph type="sldNum" sz="quarter" idx="5"/>
          </p:nvPr>
        </p:nvSpPr>
        <p:spPr>
          <a:noFill/>
        </p:spPr>
        <p:txBody>
          <a:bodyPr/>
          <a:lstStyle/>
          <a:p>
            <a:fld id="{6CEDFA74-3C26-4966-B14A-924EFED410DD}" type="slidenum">
              <a:rPr lang="en-US" smtClean="0"/>
              <a:pPr/>
              <a:t>28</a:t>
            </a:fld>
            <a:endParaRPr lang="en-US" smtClean="0"/>
          </a:p>
        </p:txBody>
      </p:sp>
      <p:sp>
        <p:nvSpPr>
          <p:cNvPr id="7168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2209CF64-5C65-4B99-A95F-A299095C3A23}" type="slidenum">
              <a:rPr lang="en-US" sz="1200">
                <a:latin typeface="Arial" charset="0"/>
              </a:rPr>
              <a:pPr algn="r"/>
              <a:t>28</a:t>
            </a:fld>
            <a:endParaRPr lang="en-US" sz="1200">
              <a:latin typeface="Arial" charset="0"/>
            </a:endParaRPr>
          </a:p>
        </p:txBody>
      </p:sp>
      <p:sp>
        <p:nvSpPr>
          <p:cNvPr id="71684" name="Rectangle 2"/>
          <p:cNvSpPr>
            <a:spLocks noGrp="1" noRot="1" noChangeAspect="1" noChangeArrowheads="1" noTextEdit="1"/>
          </p:cNvSpPr>
          <p:nvPr>
            <p:ph type="sldImg"/>
          </p:nvPr>
        </p:nvSpPr>
        <p:spPr>
          <a:xfrm>
            <a:off x="1117600" y="696913"/>
            <a:ext cx="4648200" cy="3486150"/>
          </a:xfrm>
          <a:ln/>
        </p:spPr>
      </p:sp>
      <p:sp>
        <p:nvSpPr>
          <p:cNvPr id="7168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3"/>
          <p:cNvSpPr>
            <a:spLocks noGrp="1" noChangeArrowheads="1"/>
          </p:cNvSpPr>
          <p:nvPr>
            <p:ph type="dt" sz="quarter" idx="1"/>
          </p:nvPr>
        </p:nvSpPr>
        <p:spPr>
          <a:noFill/>
        </p:spPr>
        <p:txBody>
          <a:bodyPr/>
          <a:lstStyle/>
          <a:p>
            <a:fld id="{84E89539-596A-48AE-9662-B979F65AB210}" type="datetime3">
              <a:rPr lang="en-US" smtClean="0"/>
              <a:pPr/>
              <a:t>17 November 2008</a:t>
            </a:fld>
            <a:endParaRPr lang="en-US" smtClean="0"/>
          </a:p>
        </p:txBody>
      </p:sp>
      <p:sp>
        <p:nvSpPr>
          <p:cNvPr id="73730" name="Rectangle 9"/>
          <p:cNvSpPr>
            <a:spLocks noGrp="1" noChangeArrowheads="1"/>
          </p:cNvSpPr>
          <p:nvPr>
            <p:ph type="sldNum" sz="quarter" idx="5"/>
          </p:nvPr>
        </p:nvSpPr>
        <p:spPr>
          <a:noFill/>
        </p:spPr>
        <p:txBody>
          <a:bodyPr/>
          <a:lstStyle/>
          <a:p>
            <a:fld id="{56EC6462-EBAD-40FB-8F16-0B2DC93AAD8D}" type="slidenum">
              <a:rPr lang="en-US" smtClean="0"/>
              <a:pPr/>
              <a:t>29</a:t>
            </a:fld>
            <a:endParaRPr lang="en-US" smtClean="0"/>
          </a:p>
        </p:txBody>
      </p:sp>
      <p:sp>
        <p:nvSpPr>
          <p:cNvPr id="7373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DC575CA4-6B1A-4000-8001-F7C7D9D5B43B}" type="slidenum">
              <a:rPr lang="en-US" sz="1200">
                <a:latin typeface="Arial" charset="0"/>
              </a:rPr>
              <a:pPr algn="r"/>
              <a:t>29</a:t>
            </a:fld>
            <a:endParaRPr lang="en-US" sz="1200">
              <a:latin typeface="Arial" charset="0"/>
            </a:endParaRPr>
          </a:p>
        </p:txBody>
      </p:sp>
      <p:sp>
        <p:nvSpPr>
          <p:cNvPr id="73732" name="Rectangle 2"/>
          <p:cNvSpPr>
            <a:spLocks noGrp="1" noRot="1" noChangeAspect="1" noChangeArrowheads="1" noTextEdit="1"/>
          </p:cNvSpPr>
          <p:nvPr>
            <p:ph type="sldImg"/>
          </p:nvPr>
        </p:nvSpPr>
        <p:spPr>
          <a:xfrm>
            <a:off x="1116013" y="696913"/>
            <a:ext cx="4648200" cy="3486150"/>
          </a:xfrm>
          <a:ln/>
        </p:spPr>
      </p:sp>
      <p:sp>
        <p:nvSpPr>
          <p:cNvPr id="73733"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3"/>
          <p:cNvSpPr>
            <a:spLocks noGrp="1" noChangeArrowheads="1"/>
          </p:cNvSpPr>
          <p:nvPr>
            <p:ph type="dt" sz="quarter" idx="1"/>
          </p:nvPr>
        </p:nvSpPr>
        <p:spPr>
          <a:noFill/>
        </p:spPr>
        <p:txBody>
          <a:bodyPr/>
          <a:lstStyle/>
          <a:p>
            <a:fld id="{3DACF412-46D8-4FB8-9478-C4BCE8152BC0}" type="datetime3">
              <a:rPr lang="en-US" smtClean="0"/>
              <a:pPr/>
              <a:t>17 November 2008</a:t>
            </a:fld>
            <a:endParaRPr lang="en-US" smtClean="0"/>
          </a:p>
        </p:txBody>
      </p:sp>
      <p:sp>
        <p:nvSpPr>
          <p:cNvPr id="75778" name="Rectangle 9"/>
          <p:cNvSpPr>
            <a:spLocks noGrp="1" noChangeArrowheads="1"/>
          </p:cNvSpPr>
          <p:nvPr>
            <p:ph type="sldNum" sz="quarter" idx="5"/>
          </p:nvPr>
        </p:nvSpPr>
        <p:spPr>
          <a:noFill/>
        </p:spPr>
        <p:txBody>
          <a:bodyPr/>
          <a:lstStyle/>
          <a:p>
            <a:fld id="{E66F7B4E-E706-471D-9B45-C2D9BA49E693}" type="slidenum">
              <a:rPr lang="en-US" smtClean="0"/>
              <a:pPr/>
              <a:t>30</a:t>
            </a:fld>
            <a:endParaRPr lang="en-US" smtClean="0"/>
          </a:p>
        </p:txBody>
      </p:sp>
      <p:sp>
        <p:nvSpPr>
          <p:cNvPr id="75779"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A52B6031-CE8F-4099-BD47-AF93CE9D3359}" type="slidenum">
              <a:rPr lang="en-US" sz="1200">
                <a:latin typeface="Arial" charset="0"/>
              </a:rPr>
              <a:pPr algn="r"/>
              <a:t>30</a:t>
            </a:fld>
            <a:endParaRPr lang="en-US" sz="1200">
              <a:latin typeface="Arial" charset="0"/>
            </a:endParaRPr>
          </a:p>
        </p:txBody>
      </p:sp>
      <p:sp>
        <p:nvSpPr>
          <p:cNvPr id="75780" name="Rectangle 2"/>
          <p:cNvSpPr>
            <a:spLocks noGrp="1" noRot="1" noChangeAspect="1" noChangeArrowheads="1" noTextEdit="1"/>
          </p:cNvSpPr>
          <p:nvPr>
            <p:ph type="sldImg"/>
          </p:nvPr>
        </p:nvSpPr>
        <p:spPr>
          <a:xfrm>
            <a:off x="1116013" y="696913"/>
            <a:ext cx="4648200" cy="3486150"/>
          </a:xfrm>
          <a:ln/>
        </p:spPr>
      </p:sp>
      <p:sp>
        <p:nvSpPr>
          <p:cNvPr id="75781"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44244F28-344B-4BF1-B9E6-59D25BB41548}" type="slidenum">
              <a:rPr lang="en-US" sz="1200">
                <a:latin typeface="Arial" charset="0"/>
              </a:rPr>
              <a:pPr algn="r"/>
              <a:t>31</a:t>
            </a:fld>
            <a:endParaRPr lang="en-US" sz="1200">
              <a:latin typeface="Arial" charset="0"/>
            </a:endParaRPr>
          </a:p>
        </p:txBody>
      </p:sp>
      <p:sp>
        <p:nvSpPr>
          <p:cNvPr id="77826" name="Rectangle 2"/>
          <p:cNvSpPr>
            <a:spLocks noGrp="1" noRot="1" noChangeAspect="1" noChangeArrowheads="1" noTextEdit="1"/>
          </p:cNvSpPr>
          <p:nvPr>
            <p:ph type="sldImg"/>
          </p:nvPr>
        </p:nvSpPr>
        <p:spPr>
          <a:xfrm>
            <a:off x="1116013" y="696913"/>
            <a:ext cx="4648200" cy="3486150"/>
          </a:xfrm>
          <a:ln/>
        </p:spPr>
      </p:sp>
      <p:sp>
        <p:nvSpPr>
          <p:cNvPr id="77827"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067EEC42-5036-406A-B9D4-2CDDAAFCCE24}" type="slidenum">
              <a:rPr lang="en-US" sz="1200">
                <a:latin typeface="Arial" charset="0"/>
              </a:rPr>
              <a:pPr algn="r"/>
              <a:t>32</a:t>
            </a:fld>
            <a:endParaRPr lang="en-US" sz="1200">
              <a:latin typeface="Arial" charset="0"/>
            </a:endParaRPr>
          </a:p>
        </p:txBody>
      </p:sp>
      <p:sp>
        <p:nvSpPr>
          <p:cNvPr id="79874" name="Rectangle 2"/>
          <p:cNvSpPr>
            <a:spLocks noGrp="1" noRot="1" noChangeAspect="1" noChangeArrowheads="1" noTextEdit="1"/>
          </p:cNvSpPr>
          <p:nvPr>
            <p:ph type="sldImg"/>
          </p:nvPr>
        </p:nvSpPr>
        <p:spPr>
          <a:xfrm>
            <a:off x="1116013" y="696913"/>
            <a:ext cx="4648200" cy="3486150"/>
          </a:xfrm>
          <a:ln/>
        </p:spPr>
      </p:sp>
      <p:sp>
        <p:nvSpPr>
          <p:cNvPr id="7987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ln/>
        </p:spPr>
      </p:sp>
      <p:sp>
        <p:nvSpPr>
          <p:cNvPr id="81922" name="Rectangle 3"/>
          <p:cNvSpPr>
            <a:spLocks noGrp="1" noChangeArrowheads="1"/>
          </p:cNvSpPr>
          <p:nvPr>
            <p:ph type="body" idx="1"/>
          </p:nvPr>
        </p:nvSpPr>
        <p:spPr>
          <a:xfrm>
            <a:off x="920750" y="5303838"/>
            <a:ext cx="5041900" cy="3297237"/>
          </a:xfrm>
          <a:noFill/>
          <a:ln/>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3"/>
          <p:cNvSpPr>
            <a:spLocks noGrp="1" noChangeArrowheads="1"/>
          </p:cNvSpPr>
          <p:nvPr>
            <p:ph type="dt" sz="quarter" idx="1"/>
          </p:nvPr>
        </p:nvSpPr>
        <p:spPr>
          <a:noFill/>
        </p:spPr>
        <p:txBody>
          <a:bodyPr/>
          <a:lstStyle/>
          <a:p>
            <a:fld id="{3A2EA2C2-FB2F-4B8C-B259-BBA2920010D8}" type="datetime3">
              <a:rPr lang="en-US" smtClean="0"/>
              <a:pPr/>
              <a:t>17 November 2008</a:t>
            </a:fld>
            <a:endParaRPr lang="en-US" smtClean="0"/>
          </a:p>
        </p:txBody>
      </p:sp>
      <p:sp>
        <p:nvSpPr>
          <p:cNvPr id="83970" name="Rectangle 9"/>
          <p:cNvSpPr>
            <a:spLocks noGrp="1" noChangeArrowheads="1"/>
          </p:cNvSpPr>
          <p:nvPr>
            <p:ph type="sldNum" sz="quarter" idx="5"/>
          </p:nvPr>
        </p:nvSpPr>
        <p:spPr>
          <a:noFill/>
        </p:spPr>
        <p:txBody>
          <a:bodyPr/>
          <a:lstStyle/>
          <a:p>
            <a:fld id="{72DAC8EC-0165-4F16-94BE-069B7A36E147}" type="slidenum">
              <a:rPr lang="en-US" smtClean="0"/>
              <a:pPr/>
              <a:t>34</a:t>
            </a:fld>
            <a:endParaRPr lang="en-US" smtClean="0"/>
          </a:p>
        </p:txBody>
      </p:sp>
      <p:sp>
        <p:nvSpPr>
          <p:cNvPr id="8397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171C223B-85C6-4F55-AF0A-51C0ECCDE431}" type="slidenum">
              <a:rPr lang="en-US" sz="1200">
                <a:latin typeface="Arial" charset="0"/>
              </a:rPr>
              <a:pPr algn="r"/>
              <a:t>34</a:t>
            </a:fld>
            <a:endParaRPr lang="en-US" sz="1200">
              <a:latin typeface="Arial" charset="0"/>
            </a:endParaRPr>
          </a:p>
        </p:txBody>
      </p:sp>
      <p:sp>
        <p:nvSpPr>
          <p:cNvPr id="83972" name="Rectangle 2"/>
          <p:cNvSpPr>
            <a:spLocks noGrp="1" noRot="1" noChangeAspect="1" noChangeArrowheads="1" noTextEdit="1"/>
          </p:cNvSpPr>
          <p:nvPr>
            <p:ph type="sldImg"/>
          </p:nvPr>
        </p:nvSpPr>
        <p:spPr>
          <a:xfrm>
            <a:off x="1117600" y="696913"/>
            <a:ext cx="4648200" cy="3486150"/>
          </a:xfrm>
          <a:ln/>
        </p:spPr>
      </p:sp>
      <p:sp>
        <p:nvSpPr>
          <p:cNvPr id="83973"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3"/>
          <p:cNvSpPr>
            <a:spLocks noGrp="1" noChangeArrowheads="1"/>
          </p:cNvSpPr>
          <p:nvPr>
            <p:ph type="dt" sz="quarter" idx="1"/>
          </p:nvPr>
        </p:nvSpPr>
        <p:spPr>
          <a:noFill/>
        </p:spPr>
        <p:txBody>
          <a:bodyPr/>
          <a:lstStyle/>
          <a:p>
            <a:fld id="{1A37E020-34E2-4BC6-B10D-B6A241472C67}" type="datetime3">
              <a:rPr lang="en-US" smtClean="0"/>
              <a:pPr/>
              <a:t>17 November 2008</a:t>
            </a:fld>
            <a:endParaRPr lang="en-US" smtClean="0"/>
          </a:p>
        </p:txBody>
      </p:sp>
      <p:sp>
        <p:nvSpPr>
          <p:cNvPr id="86018" name="Rectangle 9"/>
          <p:cNvSpPr>
            <a:spLocks noGrp="1" noChangeArrowheads="1"/>
          </p:cNvSpPr>
          <p:nvPr>
            <p:ph type="sldNum" sz="quarter" idx="5"/>
          </p:nvPr>
        </p:nvSpPr>
        <p:spPr>
          <a:noFill/>
        </p:spPr>
        <p:txBody>
          <a:bodyPr/>
          <a:lstStyle/>
          <a:p>
            <a:fld id="{AE6FB3F1-0D3E-4F71-9519-0044F5C4B50C}" type="slidenum">
              <a:rPr lang="en-US" smtClean="0"/>
              <a:pPr/>
              <a:t>35</a:t>
            </a:fld>
            <a:endParaRPr lang="en-US" smtClean="0"/>
          </a:p>
        </p:txBody>
      </p:sp>
      <p:sp>
        <p:nvSpPr>
          <p:cNvPr id="86019"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7B02B04C-A8D1-4707-9B3F-E08F3A7D4ADF}" type="slidenum">
              <a:rPr lang="en-US" sz="1200">
                <a:latin typeface="Arial" charset="0"/>
              </a:rPr>
              <a:pPr algn="r"/>
              <a:t>35</a:t>
            </a:fld>
            <a:endParaRPr lang="en-US" sz="1200">
              <a:latin typeface="Arial" charset="0"/>
            </a:endParaRPr>
          </a:p>
        </p:txBody>
      </p:sp>
      <p:sp>
        <p:nvSpPr>
          <p:cNvPr id="86020" name="Rectangle 2"/>
          <p:cNvSpPr>
            <a:spLocks noGrp="1" noRot="1" noChangeAspect="1" noChangeArrowheads="1" noTextEdit="1"/>
          </p:cNvSpPr>
          <p:nvPr>
            <p:ph type="sldImg"/>
          </p:nvPr>
        </p:nvSpPr>
        <p:spPr>
          <a:xfrm>
            <a:off x="1116013" y="696913"/>
            <a:ext cx="4648200" cy="3486150"/>
          </a:xfrm>
          <a:ln/>
        </p:spPr>
      </p:sp>
      <p:sp>
        <p:nvSpPr>
          <p:cNvPr id="86021"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3"/>
          <p:cNvSpPr>
            <a:spLocks noGrp="1" noChangeArrowheads="1"/>
          </p:cNvSpPr>
          <p:nvPr>
            <p:ph type="dt" sz="quarter" idx="1"/>
          </p:nvPr>
        </p:nvSpPr>
        <p:spPr>
          <a:noFill/>
        </p:spPr>
        <p:txBody>
          <a:bodyPr/>
          <a:lstStyle/>
          <a:p>
            <a:fld id="{01EEEAD9-E829-419C-B962-BA7B770A5D11}" type="datetime3">
              <a:rPr lang="en-US" smtClean="0"/>
              <a:pPr/>
              <a:t>17 November 2008</a:t>
            </a:fld>
            <a:endParaRPr lang="en-US" smtClean="0"/>
          </a:p>
        </p:txBody>
      </p:sp>
      <p:sp>
        <p:nvSpPr>
          <p:cNvPr id="88066" name="Rectangle 9"/>
          <p:cNvSpPr>
            <a:spLocks noGrp="1" noChangeArrowheads="1"/>
          </p:cNvSpPr>
          <p:nvPr>
            <p:ph type="sldNum" sz="quarter" idx="5"/>
          </p:nvPr>
        </p:nvSpPr>
        <p:spPr>
          <a:noFill/>
        </p:spPr>
        <p:txBody>
          <a:bodyPr/>
          <a:lstStyle/>
          <a:p>
            <a:fld id="{EDAE9A6F-9AFD-4023-972A-6A12B125EE31}" type="slidenum">
              <a:rPr lang="en-US" smtClean="0"/>
              <a:pPr/>
              <a:t>36</a:t>
            </a:fld>
            <a:endParaRPr lang="en-US" smtClean="0"/>
          </a:p>
        </p:txBody>
      </p:sp>
      <p:sp>
        <p:nvSpPr>
          <p:cNvPr id="88067"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9E81DA20-08FB-4F4A-B6D4-693413DEDE80}"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88068"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1453C5F7-68BB-4DF1-9D82-91D8680CB523}" type="slidenum">
              <a:rPr lang="en-US" sz="1400">
                <a:latin typeface="Times New Roman" pitchFamily="18" charset="0"/>
              </a:rPr>
              <a:pPr algn="r" defTabSz="920750" eaLnBrk="0" hangingPunct="0"/>
              <a:t>36</a:t>
            </a:fld>
            <a:endParaRPr lang="en-US" sz="1400">
              <a:latin typeface="Times New Roman" pitchFamily="18" charset="0"/>
            </a:endParaRPr>
          </a:p>
        </p:txBody>
      </p:sp>
      <p:sp>
        <p:nvSpPr>
          <p:cNvPr id="88069" name="Rectangle 2"/>
          <p:cNvSpPr>
            <a:spLocks noGrp="1" noRot="1" noChangeAspect="1" noChangeArrowheads="1" noTextEdit="1"/>
          </p:cNvSpPr>
          <p:nvPr>
            <p:ph type="sldImg"/>
          </p:nvPr>
        </p:nvSpPr>
        <p:spPr>
          <a:xfrm>
            <a:off x="827088" y="698500"/>
            <a:ext cx="5235575" cy="3927475"/>
          </a:xfrm>
          <a:ln/>
        </p:spPr>
      </p:sp>
      <p:sp>
        <p:nvSpPr>
          <p:cNvPr id="88070"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3"/>
          <p:cNvSpPr>
            <a:spLocks noGrp="1" noChangeArrowheads="1"/>
          </p:cNvSpPr>
          <p:nvPr>
            <p:ph type="dt" sz="quarter" idx="1"/>
          </p:nvPr>
        </p:nvSpPr>
        <p:spPr>
          <a:noFill/>
        </p:spPr>
        <p:txBody>
          <a:bodyPr/>
          <a:lstStyle/>
          <a:p>
            <a:fld id="{B296C80B-DC5A-4B60-8055-DE93944F940A}" type="datetime3">
              <a:rPr lang="en-US" smtClean="0"/>
              <a:pPr/>
              <a:t>17 November 2008</a:t>
            </a:fld>
            <a:endParaRPr lang="en-US" smtClean="0"/>
          </a:p>
        </p:txBody>
      </p:sp>
      <p:sp>
        <p:nvSpPr>
          <p:cNvPr id="90114" name="Rectangle 9"/>
          <p:cNvSpPr>
            <a:spLocks noGrp="1" noChangeArrowheads="1"/>
          </p:cNvSpPr>
          <p:nvPr>
            <p:ph type="sldNum" sz="quarter" idx="5"/>
          </p:nvPr>
        </p:nvSpPr>
        <p:spPr>
          <a:noFill/>
        </p:spPr>
        <p:txBody>
          <a:bodyPr/>
          <a:lstStyle/>
          <a:p>
            <a:fld id="{A7FFD63B-46E1-4A1B-A0E2-3EA67CA2C5CA}" type="slidenum">
              <a:rPr lang="en-US" smtClean="0"/>
              <a:pPr/>
              <a:t>37</a:t>
            </a:fld>
            <a:endParaRPr lang="en-US" smtClean="0"/>
          </a:p>
        </p:txBody>
      </p:sp>
      <p:sp>
        <p:nvSpPr>
          <p:cNvPr id="90115"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A58898D6-6BC6-4CD0-BF98-67F96244C806}" type="slidenum">
              <a:rPr lang="en-US" sz="1200"/>
              <a:pPr algn="r"/>
              <a:t>37</a:t>
            </a:fld>
            <a:endParaRPr lang="en-US" sz="1200"/>
          </a:p>
        </p:txBody>
      </p:sp>
      <p:sp>
        <p:nvSpPr>
          <p:cNvPr id="90116" name="Rectangle 7"/>
          <p:cNvSpPr txBox="1">
            <a:spLocks noGrp="1" noChangeArrowheads="1"/>
          </p:cNvSpPr>
          <p:nvPr/>
        </p:nvSpPr>
        <p:spPr bwMode="auto">
          <a:xfrm>
            <a:off x="3897313" y="8831263"/>
            <a:ext cx="2982912" cy="463550"/>
          </a:xfrm>
          <a:prstGeom prst="rect">
            <a:avLst/>
          </a:prstGeom>
          <a:noFill/>
          <a:ln w="9525">
            <a:noFill/>
            <a:miter lim="800000"/>
            <a:headEnd/>
            <a:tailEnd/>
          </a:ln>
        </p:spPr>
        <p:txBody>
          <a:bodyPr lIns="87316" tIns="43658" rIns="87316" bIns="43658" anchor="b"/>
          <a:lstStyle/>
          <a:p>
            <a:pPr algn="r" defTabSz="873125"/>
            <a:fld id="{8B5A0807-09D4-4E79-9652-2FB5B35AE22D}" type="slidenum">
              <a:rPr lang="en-US" sz="1100">
                <a:latin typeface="Arial" charset="0"/>
              </a:rPr>
              <a:pPr algn="r" defTabSz="873125"/>
              <a:t>37</a:t>
            </a:fld>
            <a:endParaRPr lang="en-US" sz="1100">
              <a:latin typeface="Arial" charset="0"/>
            </a:endParaRPr>
          </a:p>
        </p:txBody>
      </p:sp>
      <p:sp>
        <p:nvSpPr>
          <p:cNvPr id="90117" name="Rectangle 2"/>
          <p:cNvSpPr>
            <a:spLocks noGrp="1" noRot="1" noChangeAspect="1" noChangeArrowheads="1" noTextEdit="1"/>
          </p:cNvSpPr>
          <p:nvPr>
            <p:ph type="sldImg"/>
          </p:nvPr>
        </p:nvSpPr>
        <p:spPr>
          <a:xfrm>
            <a:off x="130175" y="781050"/>
            <a:ext cx="6462713" cy="4846638"/>
          </a:xfrm>
          <a:ln/>
        </p:spPr>
      </p:sp>
      <p:sp>
        <p:nvSpPr>
          <p:cNvPr id="90118" name="Rectangle 3"/>
          <p:cNvSpPr>
            <a:spLocks noGrp="1" noChangeArrowheads="1"/>
          </p:cNvSpPr>
          <p:nvPr>
            <p:ph type="body" idx="1"/>
          </p:nvPr>
        </p:nvSpPr>
        <p:spPr>
          <a:xfrm>
            <a:off x="920750" y="5918200"/>
            <a:ext cx="5041900" cy="2682875"/>
          </a:xfrm>
          <a:noFill/>
          <a:ln/>
        </p:spPr>
        <p:txBody>
          <a:bodyPr lIns="87316" tIns="43658" rIns="87316" bIns="43658"/>
          <a:lstStyle/>
          <a:p>
            <a:pPr eaLnBrk="1" hangingPunct="1"/>
            <a:r>
              <a:rPr lang="en-US" smtClean="0"/>
              <a:t>“The delivered cost of biomass will remain a key variable determining which products should be produced, and thus the profitability of a bio-refinery.  Given the long distances and low yields/ha which characterize the Canadian situation, my sense is that the most logical strategy for the Canadian mills is to focus on specialty chemicals.  Otherwise, the revenue stream will ultimately not be sufficiently high to justify the high delivered price of fiber.    In order to offset the competition from regions with lower cost fiber,  we must also capitalize on our geographical advantage resulting from close proximity to customers.  The fine-tuning of the supply chain is arguably more important in the higher valued specialty markets, and a greater barrier to potential entrants.  At the end of the day, there seems to be no reason producers in Brazil can’t duplicate at least Phase 1 and 2 of your strategy.”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BE9EF55A-35E3-492F-9964-1D878C372711}" type="slidenum">
              <a:rPr lang="en-US" sz="1200">
                <a:latin typeface="Arial" charset="0"/>
              </a:rPr>
              <a:pPr algn="r"/>
              <a:t>38</a:t>
            </a:fld>
            <a:endParaRPr lang="en-US" sz="1200">
              <a:latin typeface="Arial" charset="0"/>
            </a:endParaRPr>
          </a:p>
        </p:txBody>
      </p:sp>
      <p:sp>
        <p:nvSpPr>
          <p:cNvPr id="92162" name="Rectangle 2"/>
          <p:cNvSpPr>
            <a:spLocks noGrp="1" noRot="1" noChangeAspect="1" noChangeArrowheads="1" noTextEdit="1"/>
          </p:cNvSpPr>
          <p:nvPr>
            <p:ph type="sldImg"/>
          </p:nvPr>
        </p:nvSpPr>
        <p:spPr>
          <a:xfrm>
            <a:off x="1116013" y="696913"/>
            <a:ext cx="4648200" cy="3486150"/>
          </a:xfrm>
          <a:ln/>
        </p:spPr>
      </p:sp>
      <p:sp>
        <p:nvSpPr>
          <p:cNvPr id="92163"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EA2FE52E-C033-4AEC-8279-6E1153F35FF2}"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94210"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795C3FE9-48C1-416E-86AA-5B53A9C7B679}" type="slidenum">
              <a:rPr lang="en-US" sz="1400">
                <a:latin typeface="Times New Roman" pitchFamily="18" charset="0"/>
              </a:rPr>
              <a:pPr algn="r" defTabSz="920750" eaLnBrk="0" hangingPunct="0"/>
              <a:t>39</a:t>
            </a:fld>
            <a:endParaRPr lang="en-US" sz="1400">
              <a:latin typeface="Times New Roman" pitchFamily="18" charset="0"/>
            </a:endParaRPr>
          </a:p>
        </p:txBody>
      </p:sp>
      <p:sp>
        <p:nvSpPr>
          <p:cNvPr id="94211" name="Rectangle 2"/>
          <p:cNvSpPr>
            <a:spLocks noGrp="1" noRot="1" noChangeAspect="1" noChangeArrowheads="1" noTextEdit="1"/>
          </p:cNvSpPr>
          <p:nvPr>
            <p:ph type="sldImg"/>
          </p:nvPr>
        </p:nvSpPr>
        <p:spPr>
          <a:xfrm>
            <a:off x="827088" y="698500"/>
            <a:ext cx="5235575" cy="3927475"/>
          </a:xfrm>
          <a:ln/>
        </p:spPr>
      </p:sp>
      <p:sp>
        <p:nvSpPr>
          <p:cNvPr id="94212"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3"/>
          <p:cNvSpPr>
            <a:spLocks noGrp="1" noChangeArrowheads="1"/>
          </p:cNvSpPr>
          <p:nvPr>
            <p:ph type="dt" sz="quarter" idx="1"/>
          </p:nvPr>
        </p:nvSpPr>
        <p:spPr>
          <a:noFill/>
        </p:spPr>
        <p:txBody>
          <a:bodyPr/>
          <a:lstStyle/>
          <a:p>
            <a:fld id="{897BD473-E891-4FA9-96CA-B4607473970C}" type="datetime3">
              <a:rPr lang="en-US" smtClean="0"/>
              <a:pPr/>
              <a:t>17 November 2008</a:t>
            </a:fld>
            <a:endParaRPr lang="en-US" smtClean="0"/>
          </a:p>
        </p:txBody>
      </p:sp>
      <p:sp>
        <p:nvSpPr>
          <p:cNvPr id="96258" name="Rectangle 9"/>
          <p:cNvSpPr>
            <a:spLocks noGrp="1" noChangeArrowheads="1"/>
          </p:cNvSpPr>
          <p:nvPr>
            <p:ph type="sldNum" sz="quarter" idx="5"/>
          </p:nvPr>
        </p:nvSpPr>
        <p:spPr>
          <a:noFill/>
        </p:spPr>
        <p:txBody>
          <a:bodyPr/>
          <a:lstStyle/>
          <a:p>
            <a:fld id="{3B3673F5-EB5C-4C89-85DB-FD52EBF5BC08}" type="slidenum">
              <a:rPr lang="en-US" smtClean="0"/>
              <a:pPr/>
              <a:t>40</a:t>
            </a:fld>
            <a:endParaRPr lang="en-US" smtClean="0"/>
          </a:p>
        </p:txBody>
      </p:sp>
      <p:sp>
        <p:nvSpPr>
          <p:cNvPr id="96259"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89F0329F-FDDC-497E-8A00-D691B09F9BF3}"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96260"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D961D252-1583-4A3A-B116-83114BBF9417}" type="slidenum">
              <a:rPr lang="en-US" sz="1400">
                <a:latin typeface="Times New Roman" pitchFamily="18" charset="0"/>
              </a:rPr>
              <a:pPr algn="r" defTabSz="920750" eaLnBrk="0" hangingPunct="0"/>
              <a:t>40</a:t>
            </a:fld>
            <a:endParaRPr lang="en-US" sz="1400">
              <a:latin typeface="Times New Roman" pitchFamily="18" charset="0"/>
            </a:endParaRPr>
          </a:p>
        </p:txBody>
      </p:sp>
      <p:sp>
        <p:nvSpPr>
          <p:cNvPr id="96261" name="Rectangle 2"/>
          <p:cNvSpPr>
            <a:spLocks noGrp="1" noRot="1" noChangeAspect="1" noChangeArrowheads="1" noTextEdit="1"/>
          </p:cNvSpPr>
          <p:nvPr>
            <p:ph type="sldImg"/>
          </p:nvPr>
        </p:nvSpPr>
        <p:spPr>
          <a:xfrm>
            <a:off x="827088" y="698500"/>
            <a:ext cx="5235575" cy="3927475"/>
          </a:xfrm>
          <a:ln/>
        </p:spPr>
      </p:sp>
      <p:sp>
        <p:nvSpPr>
          <p:cNvPr id="96262" name="Rectangle 3"/>
          <p:cNvSpPr>
            <a:spLocks noGrp="1" noChangeArrowheads="1"/>
          </p:cNvSpPr>
          <p:nvPr>
            <p:ph type="body" idx="1"/>
          </p:nvPr>
        </p:nvSpPr>
        <p:spPr>
          <a:xfrm>
            <a:off x="885825" y="4813300"/>
            <a:ext cx="5138738" cy="3751263"/>
          </a:xfrm>
          <a:noFill/>
          <a:ln/>
        </p:spPr>
        <p:txBody>
          <a:bodyPr lIns="96405" tIns="48202" rIns="96405" bIns="48202"/>
          <a:lstStyle/>
          <a:p>
            <a:pPr>
              <a:lnSpc>
                <a:spcPct val="130000"/>
              </a:lnSpc>
            </a:pPr>
            <a:r>
              <a:rPr lang="en-US" b="1" smtClean="0"/>
              <a:t>WY – suggests we are a decade away before there will be a large scale use forest biomass for liquid fuel.  Dow/Crystalsev building a 350,000 tpy commercial scale  ethanol-based polyethylene plant in Brazil for 2011.</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3"/>
          <p:cNvSpPr>
            <a:spLocks noGrp="1" noChangeArrowheads="1"/>
          </p:cNvSpPr>
          <p:nvPr>
            <p:ph type="dt" sz="quarter" idx="1"/>
          </p:nvPr>
        </p:nvSpPr>
        <p:spPr>
          <a:noFill/>
        </p:spPr>
        <p:txBody>
          <a:bodyPr/>
          <a:lstStyle/>
          <a:p>
            <a:fld id="{DB840872-3595-41BB-87F9-E89F4B1AEF95}" type="datetime3">
              <a:rPr lang="en-US" smtClean="0"/>
              <a:pPr/>
              <a:t>17 November 2008</a:t>
            </a:fld>
            <a:endParaRPr lang="en-US" smtClean="0"/>
          </a:p>
        </p:txBody>
      </p:sp>
      <p:sp>
        <p:nvSpPr>
          <p:cNvPr id="98306" name="Rectangle 9"/>
          <p:cNvSpPr>
            <a:spLocks noGrp="1" noChangeArrowheads="1"/>
          </p:cNvSpPr>
          <p:nvPr>
            <p:ph type="sldNum" sz="quarter" idx="5"/>
          </p:nvPr>
        </p:nvSpPr>
        <p:spPr>
          <a:noFill/>
        </p:spPr>
        <p:txBody>
          <a:bodyPr/>
          <a:lstStyle/>
          <a:p>
            <a:fld id="{AD2225F3-AEC3-4191-8567-8A152B24E981}" type="slidenum">
              <a:rPr lang="en-US" smtClean="0"/>
              <a:pPr/>
              <a:t>41</a:t>
            </a:fld>
            <a:endParaRPr lang="en-US" smtClean="0"/>
          </a:p>
        </p:txBody>
      </p:sp>
      <p:sp>
        <p:nvSpPr>
          <p:cNvPr id="98307"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4B579ADF-BBC9-4F04-89C6-BB8946E93F22}"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98308"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7A5CC180-3571-4BAE-A5AD-A390664F1F0A}" type="slidenum">
              <a:rPr lang="en-US" sz="1400">
                <a:latin typeface="Times New Roman" pitchFamily="18" charset="0"/>
              </a:rPr>
              <a:pPr algn="r" defTabSz="920750" eaLnBrk="0" hangingPunct="0"/>
              <a:t>41</a:t>
            </a:fld>
            <a:endParaRPr lang="en-US" sz="1400">
              <a:latin typeface="Times New Roman" pitchFamily="18" charset="0"/>
            </a:endParaRPr>
          </a:p>
        </p:txBody>
      </p:sp>
      <p:sp>
        <p:nvSpPr>
          <p:cNvPr id="98309" name="Rectangle 2"/>
          <p:cNvSpPr>
            <a:spLocks noGrp="1" noRot="1" noChangeAspect="1" noChangeArrowheads="1" noTextEdit="1"/>
          </p:cNvSpPr>
          <p:nvPr>
            <p:ph type="sldImg"/>
          </p:nvPr>
        </p:nvSpPr>
        <p:spPr>
          <a:xfrm>
            <a:off x="827088" y="698500"/>
            <a:ext cx="5235575" cy="3927475"/>
          </a:xfrm>
          <a:ln/>
        </p:spPr>
      </p:sp>
      <p:sp>
        <p:nvSpPr>
          <p:cNvPr id="98310" name="Rectangle 3"/>
          <p:cNvSpPr>
            <a:spLocks noGrp="1" noChangeArrowheads="1"/>
          </p:cNvSpPr>
          <p:nvPr>
            <p:ph type="body" idx="1"/>
          </p:nvPr>
        </p:nvSpPr>
        <p:spPr>
          <a:xfrm>
            <a:off x="885825" y="4813300"/>
            <a:ext cx="5138738" cy="3751263"/>
          </a:xfrm>
          <a:noFill/>
          <a:ln/>
        </p:spPr>
        <p:txBody>
          <a:bodyPr lIns="96405" tIns="48202" rIns="96405" bIns="48202"/>
          <a:lstStyle/>
          <a:p>
            <a:pPr>
              <a:lnSpc>
                <a:spcPct val="130000"/>
              </a:lnSpc>
            </a:pPr>
            <a:r>
              <a:rPr lang="en-US" b="1" smtClean="0"/>
              <a:t>WY – suggests we are a decade away before there will be a large scale use forest biomass for liquid fuel.</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3"/>
          <p:cNvSpPr>
            <a:spLocks noGrp="1" noChangeArrowheads="1"/>
          </p:cNvSpPr>
          <p:nvPr>
            <p:ph type="dt" sz="quarter" idx="1"/>
          </p:nvPr>
        </p:nvSpPr>
        <p:spPr>
          <a:noFill/>
        </p:spPr>
        <p:txBody>
          <a:bodyPr/>
          <a:lstStyle/>
          <a:p>
            <a:fld id="{A280C5AE-200E-400E-828E-130955679B16}" type="datetime3">
              <a:rPr lang="en-US" smtClean="0"/>
              <a:pPr/>
              <a:t>17 November 2008</a:t>
            </a:fld>
            <a:endParaRPr lang="en-US" smtClean="0"/>
          </a:p>
        </p:txBody>
      </p:sp>
      <p:sp>
        <p:nvSpPr>
          <p:cNvPr id="100354" name="Rectangle 9"/>
          <p:cNvSpPr>
            <a:spLocks noGrp="1" noChangeArrowheads="1"/>
          </p:cNvSpPr>
          <p:nvPr>
            <p:ph type="sldNum" sz="quarter" idx="5"/>
          </p:nvPr>
        </p:nvSpPr>
        <p:spPr>
          <a:noFill/>
        </p:spPr>
        <p:txBody>
          <a:bodyPr/>
          <a:lstStyle/>
          <a:p>
            <a:fld id="{D719CD18-1096-459F-94C3-8CDCCD74E293}" type="slidenum">
              <a:rPr lang="en-US" smtClean="0"/>
              <a:pPr/>
              <a:t>42</a:t>
            </a:fld>
            <a:endParaRPr lang="en-US" smtClean="0"/>
          </a:p>
        </p:txBody>
      </p:sp>
      <p:sp>
        <p:nvSpPr>
          <p:cNvPr id="100355"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E5A54E85-E930-4AAB-BE21-DEF1E7400AA1}"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00356"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B0F49ECE-FB63-44C3-AD9C-AA9CDAEF0819}" type="slidenum">
              <a:rPr lang="en-US" sz="1400">
                <a:latin typeface="Times New Roman" pitchFamily="18" charset="0"/>
              </a:rPr>
              <a:pPr algn="r" defTabSz="920750" eaLnBrk="0" hangingPunct="0"/>
              <a:t>42</a:t>
            </a:fld>
            <a:endParaRPr lang="en-US" sz="1400">
              <a:latin typeface="Times New Roman" pitchFamily="18" charset="0"/>
            </a:endParaRPr>
          </a:p>
        </p:txBody>
      </p:sp>
      <p:sp>
        <p:nvSpPr>
          <p:cNvPr id="100357" name="Rectangle 2"/>
          <p:cNvSpPr>
            <a:spLocks noGrp="1" noRot="1" noChangeAspect="1" noChangeArrowheads="1" noTextEdit="1"/>
          </p:cNvSpPr>
          <p:nvPr>
            <p:ph type="sldImg"/>
          </p:nvPr>
        </p:nvSpPr>
        <p:spPr>
          <a:xfrm>
            <a:off x="827088" y="698500"/>
            <a:ext cx="5235575" cy="3927475"/>
          </a:xfrm>
          <a:ln/>
        </p:spPr>
      </p:sp>
      <p:sp>
        <p:nvSpPr>
          <p:cNvPr id="100358" name="Rectangle 3"/>
          <p:cNvSpPr>
            <a:spLocks noGrp="1" noChangeArrowheads="1"/>
          </p:cNvSpPr>
          <p:nvPr>
            <p:ph type="body" idx="1"/>
          </p:nvPr>
        </p:nvSpPr>
        <p:spPr>
          <a:xfrm>
            <a:off x="885825" y="4813300"/>
            <a:ext cx="5138738" cy="3751263"/>
          </a:xfrm>
          <a:noFill/>
          <a:ln/>
        </p:spPr>
        <p:txBody>
          <a:bodyPr lIns="96405" tIns="48202" rIns="96405" bIns="48202"/>
          <a:lstStyle/>
          <a:p>
            <a:pPr>
              <a:lnSpc>
                <a:spcPct val="130000"/>
              </a:lnSpc>
            </a:pPr>
            <a:r>
              <a:rPr lang="en-US" b="1" smtClean="0"/>
              <a:t>SLIDE 32 IN Q:\FOREST\Presentations\PRESENTA\IB European marketing 2007 Book 1_DRAFT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3"/>
          <p:cNvSpPr>
            <a:spLocks noGrp="1" noChangeArrowheads="1"/>
          </p:cNvSpPr>
          <p:nvPr>
            <p:ph type="dt" sz="quarter" idx="1"/>
          </p:nvPr>
        </p:nvSpPr>
        <p:spPr>
          <a:noFill/>
        </p:spPr>
        <p:txBody>
          <a:bodyPr/>
          <a:lstStyle/>
          <a:p>
            <a:fld id="{ED2C6920-3531-440D-AD4C-CE7AA981F763}" type="datetime3">
              <a:rPr lang="en-US" smtClean="0"/>
              <a:pPr/>
              <a:t>17 November 2008</a:t>
            </a:fld>
            <a:endParaRPr lang="en-US" smtClean="0"/>
          </a:p>
        </p:txBody>
      </p:sp>
      <p:sp>
        <p:nvSpPr>
          <p:cNvPr id="102402" name="Rectangle 9"/>
          <p:cNvSpPr>
            <a:spLocks noGrp="1" noChangeArrowheads="1"/>
          </p:cNvSpPr>
          <p:nvPr>
            <p:ph type="sldNum" sz="quarter" idx="5"/>
          </p:nvPr>
        </p:nvSpPr>
        <p:spPr>
          <a:noFill/>
        </p:spPr>
        <p:txBody>
          <a:bodyPr/>
          <a:lstStyle/>
          <a:p>
            <a:fld id="{409539E0-DDBF-43A2-9773-EB8AC12DF299}" type="slidenum">
              <a:rPr lang="en-US" smtClean="0"/>
              <a:pPr/>
              <a:t>43</a:t>
            </a:fld>
            <a:endParaRPr lang="en-US" smtClean="0"/>
          </a:p>
        </p:txBody>
      </p:sp>
      <p:sp>
        <p:nvSpPr>
          <p:cNvPr id="102403"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A7F5D8E7-13DC-4183-93CB-5162AE6A923A}"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02404"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A726B784-0FBA-4E8D-99C9-3B1DC7068AAA}" type="slidenum">
              <a:rPr lang="en-US" sz="1400">
                <a:latin typeface="Times New Roman" pitchFamily="18" charset="0"/>
              </a:rPr>
              <a:pPr algn="r" defTabSz="920750" eaLnBrk="0" hangingPunct="0"/>
              <a:t>43</a:t>
            </a:fld>
            <a:endParaRPr lang="en-US" sz="1400">
              <a:latin typeface="Times New Roman" pitchFamily="18" charset="0"/>
            </a:endParaRPr>
          </a:p>
        </p:txBody>
      </p:sp>
      <p:sp>
        <p:nvSpPr>
          <p:cNvPr id="102405" name="Rectangle 2"/>
          <p:cNvSpPr>
            <a:spLocks noGrp="1" noRot="1" noChangeAspect="1" noChangeArrowheads="1" noTextEdit="1"/>
          </p:cNvSpPr>
          <p:nvPr>
            <p:ph type="sldImg"/>
          </p:nvPr>
        </p:nvSpPr>
        <p:spPr>
          <a:xfrm>
            <a:off x="827088" y="698500"/>
            <a:ext cx="5235575" cy="3927475"/>
          </a:xfrm>
          <a:ln/>
        </p:spPr>
      </p:sp>
      <p:sp>
        <p:nvSpPr>
          <p:cNvPr id="102406" name="Rectangle 3"/>
          <p:cNvSpPr>
            <a:spLocks noGrp="1" noChangeArrowheads="1"/>
          </p:cNvSpPr>
          <p:nvPr>
            <p:ph type="body" idx="1"/>
          </p:nvPr>
        </p:nvSpPr>
        <p:spPr>
          <a:xfrm>
            <a:off x="885825" y="4813300"/>
            <a:ext cx="5138738" cy="3751263"/>
          </a:xfrm>
          <a:noFill/>
          <a:ln/>
        </p:spPr>
        <p:txBody>
          <a:bodyPr lIns="96405" tIns="48202" rIns="96405" bIns="48202"/>
          <a:lstStyle/>
          <a:p>
            <a:pPr>
              <a:lnSpc>
                <a:spcPct val="130000"/>
              </a:lnSpc>
            </a:pPr>
            <a:r>
              <a:rPr lang="en-US" b="1" smtClean="0"/>
              <a:t>WY – suggests we are a decade away before there will be a large scale use forest biomass for liquid fuel.</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3"/>
          <p:cNvSpPr>
            <a:spLocks noGrp="1" noChangeArrowheads="1"/>
          </p:cNvSpPr>
          <p:nvPr>
            <p:ph type="dt" sz="quarter" idx="1"/>
          </p:nvPr>
        </p:nvSpPr>
        <p:spPr>
          <a:noFill/>
        </p:spPr>
        <p:txBody>
          <a:bodyPr/>
          <a:lstStyle/>
          <a:p>
            <a:fld id="{2550F0B9-0CF9-4C9D-B63B-E86FD1CBE56D}" type="datetime3">
              <a:rPr lang="en-US" smtClean="0"/>
              <a:pPr/>
              <a:t>17 November 2008</a:t>
            </a:fld>
            <a:endParaRPr lang="en-US" smtClean="0"/>
          </a:p>
        </p:txBody>
      </p:sp>
      <p:sp>
        <p:nvSpPr>
          <p:cNvPr id="104450" name="Rectangle 9"/>
          <p:cNvSpPr>
            <a:spLocks noGrp="1" noChangeArrowheads="1"/>
          </p:cNvSpPr>
          <p:nvPr>
            <p:ph type="sldNum" sz="quarter" idx="5"/>
          </p:nvPr>
        </p:nvSpPr>
        <p:spPr>
          <a:noFill/>
        </p:spPr>
        <p:txBody>
          <a:bodyPr/>
          <a:lstStyle/>
          <a:p>
            <a:fld id="{2DAB420B-6DF6-4E72-A152-BD823999918F}" type="slidenum">
              <a:rPr lang="en-US" smtClean="0"/>
              <a:pPr/>
              <a:t>44</a:t>
            </a:fld>
            <a:endParaRPr lang="en-US" smtClean="0"/>
          </a:p>
        </p:txBody>
      </p:sp>
      <p:sp>
        <p:nvSpPr>
          <p:cNvPr id="104451"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3BCE3B2D-10BA-44E6-B052-1A330F8B9DEF}"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04452"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7D669C0E-42B0-4ECA-AA00-5A0CDCE2C3F8}" type="slidenum">
              <a:rPr lang="en-US" sz="1400">
                <a:latin typeface="Times New Roman" pitchFamily="18" charset="0"/>
              </a:rPr>
              <a:pPr algn="r" defTabSz="920750" eaLnBrk="0" hangingPunct="0"/>
              <a:t>44</a:t>
            </a:fld>
            <a:endParaRPr lang="en-US" sz="1400">
              <a:latin typeface="Times New Roman" pitchFamily="18" charset="0"/>
            </a:endParaRPr>
          </a:p>
        </p:txBody>
      </p:sp>
      <p:sp>
        <p:nvSpPr>
          <p:cNvPr id="104453" name="Rectangle 2"/>
          <p:cNvSpPr>
            <a:spLocks noGrp="1" noRot="1" noChangeAspect="1" noChangeArrowheads="1" noTextEdit="1"/>
          </p:cNvSpPr>
          <p:nvPr>
            <p:ph type="sldImg"/>
          </p:nvPr>
        </p:nvSpPr>
        <p:spPr>
          <a:xfrm>
            <a:off x="827088" y="698500"/>
            <a:ext cx="5235575" cy="3927475"/>
          </a:xfrm>
          <a:ln/>
        </p:spPr>
      </p:sp>
      <p:sp>
        <p:nvSpPr>
          <p:cNvPr id="104454" name="Rectangle 3"/>
          <p:cNvSpPr>
            <a:spLocks noGrp="1" noChangeArrowheads="1"/>
          </p:cNvSpPr>
          <p:nvPr>
            <p:ph type="body" idx="1"/>
          </p:nvPr>
        </p:nvSpPr>
        <p:spPr>
          <a:xfrm>
            <a:off x="885825" y="4813300"/>
            <a:ext cx="5138738" cy="3751263"/>
          </a:xfrm>
          <a:noFill/>
          <a:ln/>
        </p:spPr>
        <p:txBody>
          <a:bodyPr lIns="96405" tIns="48202" rIns="96405" bIns="48202"/>
          <a:lstStyle/>
          <a:p>
            <a:pPr>
              <a:lnSpc>
                <a:spcPct val="130000"/>
              </a:lnSpc>
            </a:pPr>
            <a:r>
              <a:rPr lang="en-US" b="1" smtClean="0"/>
              <a:t>WY – suggests we are a decade away before there will be a large scale use forest biomass for liquid fuel.</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20E2BF40-EA24-46F0-822D-6DCA8FFF0780}" type="slidenum">
              <a:rPr lang="en-US" sz="1200">
                <a:latin typeface="Arial" charset="0"/>
              </a:rPr>
              <a:pPr algn="r"/>
              <a:t>45</a:t>
            </a:fld>
            <a:endParaRPr lang="en-US" sz="1200">
              <a:latin typeface="Arial" charset="0"/>
            </a:endParaRPr>
          </a:p>
        </p:txBody>
      </p:sp>
      <p:sp>
        <p:nvSpPr>
          <p:cNvPr id="106498" name="Rectangle 2"/>
          <p:cNvSpPr>
            <a:spLocks noGrp="1" noRot="1" noChangeAspect="1" noChangeArrowheads="1" noTextEdit="1"/>
          </p:cNvSpPr>
          <p:nvPr>
            <p:ph type="sldImg"/>
          </p:nvPr>
        </p:nvSpPr>
        <p:spPr>
          <a:xfrm>
            <a:off x="1116013" y="696913"/>
            <a:ext cx="4648200" cy="3486150"/>
          </a:xfrm>
          <a:ln/>
        </p:spPr>
      </p:sp>
      <p:sp>
        <p:nvSpPr>
          <p:cNvPr id="106499"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E782E815-0645-4975-8857-EC00CB48D45B}" type="slidenum">
              <a:rPr lang="en-US" sz="1200">
                <a:latin typeface="Arial" charset="0"/>
              </a:rPr>
              <a:pPr algn="r"/>
              <a:t>46</a:t>
            </a:fld>
            <a:endParaRPr lang="en-US" sz="1200">
              <a:latin typeface="Arial" charset="0"/>
            </a:endParaRPr>
          </a:p>
        </p:txBody>
      </p:sp>
      <p:sp>
        <p:nvSpPr>
          <p:cNvPr id="118786" name="Rectangle 2"/>
          <p:cNvSpPr>
            <a:spLocks noGrp="1" noRot="1" noChangeAspect="1" noChangeArrowheads="1" noTextEdit="1"/>
          </p:cNvSpPr>
          <p:nvPr>
            <p:ph type="sldImg"/>
          </p:nvPr>
        </p:nvSpPr>
        <p:spPr>
          <a:xfrm>
            <a:off x="1116013" y="696913"/>
            <a:ext cx="4648200" cy="3486150"/>
          </a:xfrm>
          <a:ln/>
        </p:spPr>
      </p:sp>
      <p:sp>
        <p:nvSpPr>
          <p:cNvPr id="118787"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488108C5-3B64-499D-A3A1-E5477A1B69D8}" type="slidenum">
              <a:rPr lang="en-US" sz="1200">
                <a:latin typeface="Arial" charset="0"/>
              </a:rPr>
              <a:pPr algn="r"/>
              <a:t>47</a:t>
            </a:fld>
            <a:endParaRPr lang="en-US" sz="1200">
              <a:latin typeface="Arial" charset="0"/>
            </a:endParaRPr>
          </a:p>
        </p:txBody>
      </p:sp>
      <p:sp>
        <p:nvSpPr>
          <p:cNvPr id="108546" name="Rectangle 2"/>
          <p:cNvSpPr>
            <a:spLocks noGrp="1" noRot="1" noChangeAspect="1" noChangeArrowheads="1" noTextEdit="1"/>
          </p:cNvSpPr>
          <p:nvPr>
            <p:ph type="sldImg"/>
          </p:nvPr>
        </p:nvSpPr>
        <p:spPr>
          <a:xfrm>
            <a:off x="1116013" y="696913"/>
            <a:ext cx="4648200" cy="3486150"/>
          </a:xfrm>
          <a:ln/>
        </p:spPr>
      </p:sp>
      <p:sp>
        <p:nvSpPr>
          <p:cNvPr id="108547"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B0D7869A-4EB0-4BA1-AE68-C094BB633F6D}" type="slidenum">
              <a:rPr lang="en-US" sz="1200">
                <a:latin typeface="Arial" charset="0"/>
              </a:rPr>
              <a:pPr algn="r"/>
              <a:t>48</a:t>
            </a:fld>
            <a:endParaRPr lang="en-US" sz="1200">
              <a:latin typeface="Arial" charset="0"/>
            </a:endParaRPr>
          </a:p>
        </p:txBody>
      </p:sp>
      <p:sp>
        <p:nvSpPr>
          <p:cNvPr id="110594" name="Rectangle 2"/>
          <p:cNvSpPr>
            <a:spLocks noGrp="1" noRot="1" noChangeAspect="1" noChangeArrowheads="1" noTextEdit="1"/>
          </p:cNvSpPr>
          <p:nvPr>
            <p:ph type="sldImg"/>
          </p:nvPr>
        </p:nvSpPr>
        <p:spPr>
          <a:xfrm>
            <a:off x="1116013" y="696913"/>
            <a:ext cx="4648200" cy="3486150"/>
          </a:xfrm>
          <a:ln/>
        </p:spPr>
      </p:sp>
      <p:sp>
        <p:nvSpPr>
          <p:cNvPr id="11059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3"/>
          <p:cNvSpPr>
            <a:spLocks noGrp="1" noChangeArrowheads="1"/>
          </p:cNvSpPr>
          <p:nvPr>
            <p:ph type="dt" sz="quarter" idx="1"/>
          </p:nvPr>
        </p:nvSpPr>
        <p:spPr>
          <a:noFill/>
        </p:spPr>
        <p:txBody>
          <a:bodyPr/>
          <a:lstStyle/>
          <a:p>
            <a:fld id="{5A02BCCB-43D9-472C-B0A2-9B3B70F6D4E8}" type="datetime3">
              <a:rPr lang="en-US" smtClean="0"/>
              <a:pPr/>
              <a:t>17 November 2008</a:t>
            </a:fld>
            <a:endParaRPr lang="en-US" smtClean="0"/>
          </a:p>
        </p:txBody>
      </p:sp>
      <p:sp>
        <p:nvSpPr>
          <p:cNvPr id="112642" name="Rectangle 9"/>
          <p:cNvSpPr>
            <a:spLocks noGrp="1" noChangeArrowheads="1"/>
          </p:cNvSpPr>
          <p:nvPr>
            <p:ph type="sldNum" sz="quarter" idx="5"/>
          </p:nvPr>
        </p:nvSpPr>
        <p:spPr>
          <a:noFill/>
        </p:spPr>
        <p:txBody>
          <a:bodyPr/>
          <a:lstStyle/>
          <a:p>
            <a:fld id="{6FE37C7F-4B40-42BA-BF04-74BB5BE9259B}" type="slidenum">
              <a:rPr lang="en-US" smtClean="0"/>
              <a:pPr/>
              <a:t>49</a:t>
            </a:fld>
            <a:endParaRPr lang="en-US" smtClean="0"/>
          </a:p>
        </p:txBody>
      </p:sp>
      <p:sp>
        <p:nvSpPr>
          <p:cNvPr id="112643"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25858562-D451-4516-87A4-C307C00AE98F}" type="slidenum">
              <a:rPr lang="en-US" sz="1200"/>
              <a:pPr algn="r"/>
              <a:t>49</a:t>
            </a:fld>
            <a:endParaRPr lang="en-US" sz="1200"/>
          </a:p>
        </p:txBody>
      </p:sp>
      <p:sp>
        <p:nvSpPr>
          <p:cNvPr id="112644" name="Rectangle 2"/>
          <p:cNvSpPr>
            <a:spLocks noGrp="1" noRot="1" noChangeAspect="1" noChangeArrowheads="1" noTextEdit="1"/>
          </p:cNvSpPr>
          <p:nvPr>
            <p:ph type="sldImg"/>
          </p:nvPr>
        </p:nvSpPr>
        <p:spPr>
          <a:xfrm>
            <a:off x="828675" y="700088"/>
            <a:ext cx="5232400" cy="3924300"/>
          </a:xfrm>
          <a:ln/>
        </p:spPr>
      </p:sp>
      <p:sp>
        <p:nvSpPr>
          <p:cNvPr id="112645" name="Rectangle 3"/>
          <p:cNvSpPr>
            <a:spLocks noGrp="1" noChangeArrowheads="1"/>
          </p:cNvSpPr>
          <p:nvPr>
            <p:ph type="body" idx="1"/>
          </p:nvPr>
        </p:nvSpPr>
        <p:spPr>
          <a:xfrm>
            <a:off x="857250" y="4808538"/>
            <a:ext cx="5183188" cy="4065587"/>
          </a:xfrm>
          <a:noFill/>
          <a:ln/>
        </p:spPr>
        <p:txBody>
          <a:bodyPr lIns="92789" tIns="46394" rIns="92789" bIns="46394"/>
          <a:lstStyle/>
          <a:p>
            <a:pPr marL="222250" indent="-222250"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3"/>
          <p:cNvSpPr>
            <a:spLocks noGrp="1" noChangeArrowheads="1"/>
          </p:cNvSpPr>
          <p:nvPr>
            <p:ph type="dt" sz="quarter" idx="1"/>
          </p:nvPr>
        </p:nvSpPr>
        <p:spPr>
          <a:noFill/>
        </p:spPr>
        <p:txBody>
          <a:bodyPr/>
          <a:lstStyle/>
          <a:p>
            <a:fld id="{64F64AFB-28DA-46D2-BF82-4037EA2F76B1}" type="datetime3">
              <a:rPr lang="en-US" smtClean="0"/>
              <a:pPr/>
              <a:t>17 November 2008</a:t>
            </a:fld>
            <a:endParaRPr lang="en-US" smtClean="0"/>
          </a:p>
        </p:txBody>
      </p:sp>
      <p:sp>
        <p:nvSpPr>
          <p:cNvPr id="114690" name="Rectangle 9"/>
          <p:cNvSpPr>
            <a:spLocks noGrp="1" noChangeArrowheads="1"/>
          </p:cNvSpPr>
          <p:nvPr>
            <p:ph type="sldNum" sz="quarter" idx="5"/>
          </p:nvPr>
        </p:nvSpPr>
        <p:spPr>
          <a:noFill/>
        </p:spPr>
        <p:txBody>
          <a:bodyPr/>
          <a:lstStyle/>
          <a:p>
            <a:fld id="{1A1AF65F-DAC3-451A-9C0B-B76598DB264F}" type="slidenum">
              <a:rPr lang="en-US" smtClean="0"/>
              <a:pPr/>
              <a:t>50</a:t>
            </a:fld>
            <a:endParaRPr lang="en-US" smtClean="0"/>
          </a:p>
        </p:txBody>
      </p:sp>
      <p:sp>
        <p:nvSpPr>
          <p:cNvPr id="114691"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613633A7-A602-45AE-B43C-E8C8E42A4F0D}" type="slidenum">
              <a:rPr lang="en-US" sz="1200"/>
              <a:pPr algn="r"/>
              <a:t>50</a:t>
            </a:fld>
            <a:endParaRPr lang="en-US" sz="1200"/>
          </a:p>
        </p:txBody>
      </p:sp>
      <p:sp>
        <p:nvSpPr>
          <p:cNvPr id="114692" name="Rectangle 7"/>
          <p:cNvSpPr txBox="1">
            <a:spLocks noGrp="1" noChangeArrowheads="1"/>
          </p:cNvSpPr>
          <p:nvPr/>
        </p:nvSpPr>
        <p:spPr bwMode="auto">
          <a:xfrm>
            <a:off x="3897313" y="8831263"/>
            <a:ext cx="2982912" cy="463550"/>
          </a:xfrm>
          <a:prstGeom prst="rect">
            <a:avLst/>
          </a:prstGeom>
          <a:noFill/>
          <a:ln w="9525">
            <a:noFill/>
            <a:miter lim="800000"/>
            <a:headEnd/>
            <a:tailEnd/>
          </a:ln>
        </p:spPr>
        <p:txBody>
          <a:bodyPr lIns="87316" tIns="43658" rIns="87316" bIns="43658" anchor="b"/>
          <a:lstStyle/>
          <a:p>
            <a:pPr algn="r" defTabSz="873125"/>
            <a:fld id="{583277D2-D035-4FE1-989D-AA436AE0F877}" type="slidenum">
              <a:rPr lang="en-US" sz="1100">
                <a:latin typeface="Arial" charset="0"/>
              </a:rPr>
              <a:pPr algn="r" defTabSz="873125"/>
              <a:t>50</a:t>
            </a:fld>
            <a:endParaRPr lang="en-US" sz="1100">
              <a:latin typeface="Arial" charset="0"/>
            </a:endParaRPr>
          </a:p>
        </p:txBody>
      </p:sp>
      <p:sp>
        <p:nvSpPr>
          <p:cNvPr id="114693" name="Rectangle 2"/>
          <p:cNvSpPr>
            <a:spLocks noGrp="1" noRot="1" noChangeAspect="1" noChangeArrowheads="1" noTextEdit="1"/>
          </p:cNvSpPr>
          <p:nvPr>
            <p:ph type="sldImg"/>
          </p:nvPr>
        </p:nvSpPr>
        <p:spPr>
          <a:xfrm>
            <a:off x="130175" y="781050"/>
            <a:ext cx="6462713" cy="4846638"/>
          </a:xfrm>
          <a:ln/>
        </p:spPr>
      </p:sp>
      <p:sp>
        <p:nvSpPr>
          <p:cNvPr id="114694" name="Rectangle 3"/>
          <p:cNvSpPr>
            <a:spLocks noGrp="1" noChangeArrowheads="1"/>
          </p:cNvSpPr>
          <p:nvPr>
            <p:ph type="body" idx="1"/>
          </p:nvPr>
        </p:nvSpPr>
        <p:spPr>
          <a:xfrm>
            <a:off x="920750" y="5918200"/>
            <a:ext cx="5041900" cy="2682875"/>
          </a:xfrm>
          <a:noFill/>
          <a:ln/>
        </p:spPr>
        <p:txBody>
          <a:bodyPr lIns="87316" tIns="43658" rIns="87316" bIns="43658"/>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3"/>
          <p:cNvSpPr>
            <a:spLocks noGrp="1" noChangeArrowheads="1"/>
          </p:cNvSpPr>
          <p:nvPr>
            <p:ph type="dt" sz="quarter" idx="1"/>
          </p:nvPr>
        </p:nvSpPr>
        <p:spPr>
          <a:noFill/>
        </p:spPr>
        <p:txBody>
          <a:bodyPr/>
          <a:lstStyle/>
          <a:p>
            <a:fld id="{BA8158AB-2AEF-4E00-BD9E-7A8D61AAC6B7}" type="datetime3">
              <a:rPr lang="en-US" smtClean="0"/>
              <a:pPr/>
              <a:t>17 November 2008</a:t>
            </a:fld>
            <a:endParaRPr lang="en-US" smtClean="0"/>
          </a:p>
        </p:txBody>
      </p:sp>
      <p:sp>
        <p:nvSpPr>
          <p:cNvPr id="116738" name="Rectangle 9"/>
          <p:cNvSpPr>
            <a:spLocks noGrp="1" noChangeArrowheads="1"/>
          </p:cNvSpPr>
          <p:nvPr>
            <p:ph type="sldNum" sz="quarter" idx="5"/>
          </p:nvPr>
        </p:nvSpPr>
        <p:spPr>
          <a:noFill/>
        </p:spPr>
        <p:txBody>
          <a:bodyPr/>
          <a:lstStyle/>
          <a:p>
            <a:fld id="{A1E18953-A15C-46D7-871C-58FF4B11D57D}" type="slidenum">
              <a:rPr lang="en-US" smtClean="0"/>
              <a:pPr/>
              <a:t>51</a:t>
            </a:fld>
            <a:endParaRPr lang="en-US" smtClean="0"/>
          </a:p>
        </p:txBody>
      </p:sp>
      <p:sp>
        <p:nvSpPr>
          <p:cNvPr id="116739"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1A65B7CF-3073-4643-B693-F1BF4F699388}" type="slidenum">
              <a:rPr lang="en-US" sz="1200"/>
              <a:pPr algn="r"/>
              <a:t>51</a:t>
            </a:fld>
            <a:endParaRPr lang="en-US" sz="1200"/>
          </a:p>
        </p:txBody>
      </p:sp>
      <p:sp>
        <p:nvSpPr>
          <p:cNvPr id="116740" name="Rectangle 7"/>
          <p:cNvSpPr txBox="1">
            <a:spLocks noGrp="1" noChangeArrowheads="1"/>
          </p:cNvSpPr>
          <p:nvPr/>
        </p:nvSpPr>
        <p:spPr bwMode="auto">
          <a:xfrm>
            <a:off x="3897313" y="8831263"/>
            <a:ext cx="2982912" cy="463550"/>
          </a:xfrm>
          <a:prstGeom prst="rect">
            <a:avLst/>
          </a:prstGeom>
          <a:noFill/>
          <a:ln w="9525">
            <a:noFill/>
            <a:miter lim="800000"/>
            <a:headEnd/>
            <a:tailEnd/>
          </a:ln>
        </p:spPr>
        <p:txBody>
          <a:bodyPr lIns="87316" tIns="43658" rIns="87316" bIns="43658" anchor="b"/>
          <a:lstStyle/>
          <a:p>
            <a:pPr algn="r" defTabSz="873125"/>
            <a:fld id="{C1103F90-F5DC-4F85-A2A5-E6AD971327AA}" type="slidenum">
              <a:rPr lang="en-US" sz="1100">
                <a:latin typeface="Arial" charset="0"/>
              </a:rPr>
              <a:pPr algn="r" defTabSz="873125"/>
              <a:t>51</a:t>
            </a:fld>
            <a:endParaRPr lang="en-US" sz="1100">
              <a:latin typeface="Arial" charset="0"/>
            </a:endParaRPr>
          </a:p>
        </p:txBody>
      </p:sp>
      <p:sp>
        <p:nvSpPr>
          <p:cNvPr id="116741" name="Rectangle 2"/>
          <p:cNvSpPr>
            <a:spLocks noGrp="1" noRot="1" noChangeAspect="1" noChangeArrowheads="1" noTextEdit="1"/>
          </p:cNvSpPr>
          <p:nvPr>
            <p:ph type="sldImg"/>
          </p:nvPr>
        </p:nvSpPr>
        <p:spPr>
          <a:xfrm>
            <a:off x="1117600" y="698500"/>
            <a:ext cx="4648200" cy="3486150"/>
          </a:xfrm>
          <a:ln/>
        </p:spPr>
      </p:sp>
      <p:sp>
        <p:nvSpPr>
          <p:cNvPr id="116742" name="Rectangle 3"/>
          <p:cNvSpPr>
            <a:spLocks noGrp="1" noChangeArrowheads="1"/>
          </p:cNvSpPr>
          <p:nvPr>
            <p:ph type="body" idx="1"/>
          </p:nvPr>
        </p:nvSpPr>
        <p:spPr>
          <a:xfrm>
            <a:off x="688975" y="4416425"/>
            <a:ext cx="5505450" cy="4181475"/>
          </a:xfrm>
          <a:noFill/>
          <a:ln/>
        </p:spPr>
        <p:txBody>
          <a:bodyPr lIns="87316" tIns="43658" rIns="87316" bIns="43658"/>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8D78ED93-2485-4003-A2BF-016719019199}" type="slidenum">
              <a:rPr lang="en-US" sz="1200">
                <a:latin typeface="Arial" charset="0"/>
              </a:rPr>
              <a:pPr algn="r"/>
              <a:t>52</a:t>
            </a:fld>
            <a:endParaRPr lang="en-US" sz="1200">
              <a:latin typeface="Arial" charset="0"/>
            </a:endParaRPr>
          </a:p>
        </p:txBody>
      </p:sp>
      <p:sp>
        <p:nvSpPr>
          <p:cNvPr id="120834" name="Rectangle 2"/>
          <p:cNvSpPr>
            <a:spLocks noGrp="1" noRot="1" noChangeAspect="1" noChangeArrowheads="1" noTextEdit="1"/>
          </p:cNvSpPr>
          <p:nvPr>
            <p:ph type="sldImg"/>
          </p:nvPr>
        </p:nvSpPr>
        <p:spPr>
          <a:xfrm>
            <a:off x="1116013" y="696913"/>
            <a:ext cx="4648200" cy="3486150"/>
          </a:xfrm>
          <a:ln/>
        </p:spPr>
      </p:sp>
      <p:sp>
        <p:nvSpPr>
          <p:cNvPr id="12083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r>
              <a:rPr lang="en-US" smtClean="0"/>
              <a:t>P –</a:t>
            </a:r>
          </a:p>
          <a:p>
            <a:pPr eaLnBrk="1" hangingPunct="1"/>
            <a:endParaRPr lang="en-US" smtClean="0"/>
          </a:p>
          <a:p>
            <a:pPr eaLnBrk="1" hangingPunct="1"/>
            <a:r>
              <a:rPr lang="en-US" smtClean="0"/>
              <a:t>Insert a bar chart like what appears on the right side of Exhibit 1 from the McKinsey report, page 3</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5CFE77AF-F3C2-4B9A-A899-C051656AE63E}" type="slidenum">
              <a:rPr lang="en-US" sz="1200">
                <a:latin typeface="Arial" charset="0"/>
              </a:rPr>
              <a:pPr algn="r"/>
              <a:t>53</a:t>
            </a:fld>
            <a:endParaRPr lang="en-US" sz="1200">
              <a:latin typeface="Arial" charset="0"/>
            </a:endParaRPr>
          </a:p>
        </p:txBody>
      </p:sp>
      <p:sp>
        <p:nvSpPr>
          <p:cNvPr id="122882" name="Rectangle 2"/>
          <p:cNvSpPr>
            <a:spLocks noGrp="1" noRot="1" noChangeAspect="1" noChangeArrowheads="1" noTextEdit="1"/>
          </p:cNvSpPr>
          <p:nvPr>
            <p:ph type="sldImg"/>
          </p:nvPr>
        </p:nvSpPr>
        <p:spPr>
          <a:xfrm>
            <a:off x="1116013" y="696913"/>
            <a:ext cx="4648200" cy="3486150"/>
          </a:xfrm>
          <a:ln/>
        </p:spPr>
      </p:sp>
      <p:sp>
        <p:nvSpPr>
          <p:cNvPr id="122883"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3"/>
          <p:cNvSpPr>
            <a:spLocks noGrp="1" noChangeArrowheads="1"/>
          </p:cNvSpPr>
          <p:nvPr>
            <p:ph type="dt" sz="quarter" idx="1"/>
          </p:nvPr>
        </p:nvSpPr>
        <p:spPr>
          <a:noFill/>
        </p:spPr>
        <p:txBody>
          <a:bodyPr/>
          <a:lstStyle/>
          <a:p>
            <a:fld id="{366944D8-2C2C-428D-BEA3-22908AFB1F5D}" type="datetime3">
              <a:rPr lang="en-US" smtClean="0"/>
              <a:pPr/>
              <a:t>17 November 2008</a:t>
            </a:fld>
            <a:endParaRPr lang="en-US" smtClean="0"/>
          </a:p>
        </p:txBody>
      </p:sp>
      <p:sp>
        <p:nvSpPr>
          <p:cNvPr id="124930" name="Rectangle 9"/>
          <p:cNvSpPr>
            <a:spLocks noGrp="1" noChangeArrowheads="1"/>
          </p:cNvSpPr>
          <p:nvPr>
            <p:ph type="sldNum" sz="quarter" idx="5"/>
          </p:nvPr>
        </p:nvSpPr>
        <p:spPr>
          <a:noFill/>
        </p:spPr>
        <p:txBody>
          <a:bodyPr/>
          <a:lstStyle/>
          <a:p>
            <a:fld id="{A5DAD47A-4CE3-4224-A444-D09A1F14542E}" type="slidenum">
              <a:rPr lang="en-US" smtClean="0"/>
              <a:pPr/>
              <a:t>54</a:t>
            </a:fld>
            <a:endParaRPr lang="en-US" smtClean="0"/>
          </a:p>
        </p:txBody>
      </p:sp>
      <p:sp>
        <p:nvSpPr>
          <p:cNvPr id="124931"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E4096594-5FC5-4430-AF47-754E1F26F67A}" type="slidenum">
              <a:rPr lang="en-US" sz="1200"/>
              <a:pPr algn="r"/>
              <a:t>54</a:t>
            </a:fld>
            <a:endParaRPr lang="en-US" sz="1200"/>
          </a:p>
        </p:txBody>
      </p:sp>
      <p:sp>
        <p:nvSpPr>
          <p:cNvPr id="124932" name="Rectangle 7"/>
          <p:cNvSpPr txBox="1">
            <a:spLocks noGrp="1" noChangeArrowheads="1"/>
          </p:cNvSpPr>
          <p:nvPr/>
        </p:nvSpPr>
        <p:spPr bwMode="auto">
          <a:xfrm>
            <a:off x="3897313" y="8831263"/>
            <a:ext cx="2982912" cy="463550"/>
          </a:xfrm>
          <a:prstGeom prst="rect">
            <a:avLst/>
          </a:prstGeom>
          <a:noFill/>
          <a:ln w="9525">
            <a:noFill/>
            <a:miter lim="800000"/>
            <a:headEnd/>
            <a:tailEnd/>
          </a:ln>
        </p:spPr>
        <p:txBody>
          <a:bodyPr lIns="87316" tIns="43658" rIns="87316" bIns="43658" anchor="b"/>
          <a:lstStyle/>
          <a:p>
            <a:pPr algn="r" defTabSz="873125"/>
            <a:fld id="{EA478C5F-DB14-4D01-84E7-A7C6ED17CCED}" type="slidenum">
              <a:rPr lang="en-US" sz="1100">
                <a:latin typeface="Arial" charset="0"/>
              </a:rPr>
              <a:pPr algn="r" defTabSz="873125"/>
              <a:t>54</a:t>
            </a:fld>
            <a:endParaRPr lang="en-US" sz="1100">
              <a:latin typeface="Arial" charset="0"/>
            </a:endParaRPr>
          </a:p>
        </p:txBody>
      </p:sp>
      <p:sp>
        <p:nvSpPr>
          <p:cNvPr id="124933" name="Rectangle 2"/>
          <p:cNvSpPr>
            <a:spLocks noGrp="1" noRot="1" noChangeAspect="1" noChangeArrowheads="1" noTextEdit="1"/>
          </p:cNvSpPr>
          <p:nvPr>
            <p:ph type="sldImg"/>
          </p:nvPr>
        </p:nvSpPr>
        <p:spPr>
          <a:xfrm>
            <a:off x="1117600" y="698500"/>
            <a:ext cx="4648200" cy="3486150"/>
          </a:xfrm>
          <a:ln/>
        </p:spPr>
      </p:sp>
      <p:sp>
        <p:nvSpPr>
          <p:cNvPr id="124934" name="Rectangle 3"/>
          <p:cNvSpPr>
            <a:spLocks noGrp="1" noChangeArrowheads="1"/>
          </p:cNvSpPr>
          <p:nvPr>
            <p:ph type="body" idx="1"/>
          </p:nvPr>
        </p:nvSpPr>
        <p:spPr>
          <a:xfrm>
            <a:off x="688975" y="4416425"/>
            <a:ext cx="5505450" cy="4181475"/>
          </a:xfrm>
          <a:noFill/>
          <a:ln/>
        </p:spPr>
        <p:txBody>
          <a:bodyPr lIns="87316" tIns="43658" rIns="87316" bIns="43658"/>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3"/>
          <p:cNvSpPr>
            <a:spLocks noGrp="1" noChangeArrowheads="1"/>
          </p:cNvSpPr>
          <p:nvPr>
            <p:ph type="dt" sz="quarter" idx="1"/>
          </p:nvPr>
        </p:nvSpPr>
        <p:spPr>
          <a:noFill/>
        </p:spPr>
        <p:txBody>
          <a:bodyPr/>
          <a:lstStyle/>
          <a:p>
            <a:fld id="{2D04AA7E-F945-43F1-9052-1A61C0612405}" type="datetime3">
              <a:rPr lang="en-US" smtClean="0"/>
              <a:pPr/>
              <a:t>17 November 2008</a:t>
            </a:fld>
            <a:endParaRPr lang="en-US" smtClean="0"/>
          </a:p>
        </p:txBody>
      </p:sp>
      <p:sp>
        <p:nvSpPr>
          <p:cNvPr id="126978" name="Rectangle 9"/>
          <p:cNvSpPr>
            <a:spLocks noGrp="1" noChangeArrowheads="1"/>
          </p:cNvSpPr>
          <p:nvPr>
            <p:ph type="sldNum" sz="quarter" idx="5"/>
          </p:nvPr>
        </p:nvSpPr>
        <p:spPr>
          <a:noFill/>
        </p:spPr>
        <p:txBody>
          <a:bodyPr/>
          <a:lstStyle/>
          <a:p>
            <a:fld id="{CD247CE7-81C0-4C76-920B-DEA6101F2DEA}" type="slidenum">
              <a:rPr lang="en-US" smtClean="0"/>
              <a:pPr/>
              <a:t>55</a:t>
            </a:fld>
            <a:endParaRPr lang="en-US" smtClean="0"/>
          </a:p>
        </p:txBody>
      </p:sp>
      <p:sp>
        <p:nvSpPr>
          <p:cNvPr id="126979"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3C26363A-E3B1-41A0-8E99-ADB80C00B9C6}" type="slidenum">
              <a:rPr lang="en-US" sz="1200"/>
              <a:pPr algn="r"/>
              <a:t>55</a:t>
            </a:fld>
            <a:endParaRPr lang="en-US" sz="1200"/>
          </a:p>
        </p:txBody>
      </p:sp>
      <p:sp>
        <p:nvSpPr>
          <p:cNvPr id="126980" name="Rectangle 2"/>
          <p:cNvSpPr>
            <a:spLocks noGrp="1" noRot="1" noChangeAspect="1" noChangeArrowheads="1" noTextEdit="1"/>
          </p:cNvSpPr>
          <p:nvPr>
            <p:ph type="sldImg"/>
          </p:nvPr>
        </p:nvSpPr>
        <p:spPr>
          <a:xfrm>
            <a:off x="130175" y="781050"/>
            <a:ext cx="6462713" cy="4846638"/>
          </a:xfrm>
          <a:ln/>
        </p:spPr>
      </p:sp>
      <p:sp>
        <p:nvSpPr>
          <p:cNvPr id="126981" name="Rectangle 3"/>
          <p:cNvSpPr>
            <a:spLocks noGrp="1" noChangeArrowheads="1"/>
          </p:cNvSpPr>
          <p:nvPr>
            <p:ph type="body" idx="1"/>
          </p:nvPr>
        </p:nvSpPr>
        <p:spPr>
          <a:xfrm>
            <a:off x="920750" y="5918200"/>
            <a:ext cx="5041900" cy="2682875"/>
          </a:xfrm>
          <a:noFill/>
          <a:ln/>
        </p:spPr>
        <p:txBody>
          <a:bodyPr lIns="91429" tIns="45714" rIns="91429" bIns="45714"/>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038DB6C7-0D72-4F0E-B75A-AF12E9D10105}"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29026"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F04D41B3-BE01-49AF-804F-773107DE9F99}" type="slidenum">
              <a:rPr lang="en-US" sz="1400">
                <a:latin typeface="Times New Roman" pitchFamily="18" charset="0"/>
              </a:rPr>
              <a:pPr algn="r" defTabSz="920750" eaLnBrk="0" hangingPunct="0"/>
              <a:t>56</a:t>
            </a:fld>
            <a:endParaRPr lang="en-US" sz="1400">
              <a:latin typeface="Times New Roman" pitchFamily="18" charset="0"/>
            </a:endParaRPr>
          </a:p>
        </p:txBody>
      </p:sp>
      <p:sp>
        <p:nvSpPr>
          <p:cNvPr id="129027" name="Rectangle 2"/>
          <p:cNvSpPr>
            <a:spLocks noGrp="1" noRot="1" noChangeAspect="1" noChangeArrowheads="1" noTextEdit="1"/>
          </p:cNvSpPr>
          <p:nvPr>
            <p:ph type="sldImg"/>
          </p:nvPr>
        </p:nvSpPr>
        <p:spPr>
          <a:xfrm>
            <a:off x="827088" y="698500"/>
            <a:ext cx="5235575" cy="3927475"/>
          </a:xfrm>
          <a:ln/>
        </p:spPr>
      </p:sp>
      <p:sp>
        <p:nvSpPr>
          <p:cNvPr id="129028"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3"/>
          <p:cNvSpPr>
            <a:spLocks noGrp="1" noChangeArrowheads="1"/>
          </p:cNvSpPr>
          <p:nvPr>
            <p:ph type="dt" sz="quarter" idx="1"/>
          </p:nvPr>
        </p:nvSpPr>
        <p:spPr>
          <a:noFill/>
        </p:spPr>
        <p:txBody>
          <a:bodyPr/>
          <a:lstStyle/>
          <a:p>
            <a:fld id="{FBCE1811-03CE-4E74-B836-86DCB245DD2F}" type="datetime3">
              <a:rPr lang="en-US" smtClean="0"/>
              <a:pPr/>
              <a:t>17 November 2008</a:t>
            </a:fld>
            <a:endParaRPr lang="en-US" smtClean="0"/>
          </a:p>
        </p:txBody>
      </p:sp>
      <p:sp>
        <p:nvSpPr>
          <p:cNvPr id="131074" name="Rectangle 9"/>
          <p:cNvSpPr>
            <a:spLocks noGrp="1" noChangeArrowheads="1"/>
          </p:cNvSpPr>
          <p:nvPr>
            <p:ph type="sldNum" sz="quarter" idx="5"/>
          </p:nvPr>
        </p:nvSpPr>
        <p:spPr>
          <a:noFill/>
        </p:spPr>
        <p:txBody>
          <a:bodyPr/>
          <a:lstStyle/>
          <a:p>
            <a:fld id="{1AF80EDD-8CB0-4CF9-8B19-FEEF74031ECB}" type="slidenum">
              <a:rPr lang="en-US" smtClean="0"/>
              <a:pPr/>
              <a:t>57</a:t>
            </a:fld>
            <a:endParaRPr lang="en-US" smtClean="0"/>
          </a:p>
        </p:txBody>
      </p:sp>
      <p:sp>
        <p:nvSpPr>
          <p:cNvPr id="131075"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0E661C69-4C54-4191-A2EA-BF2AD2E88FAF}"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31076"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8995342F-1E90-4518-813E-E43B6B8A8056}" type="slidenum">
              <a:rPr lang="en-US" sz="1400">
                <a:latin typeface="Times New Roman" pitchFamily="18" charset="0"/>
              </a:rPr>
              <a:pPr algn="r" defTabSz="920750" eaLnBrk="0" hangingPunct="0"/>
              <a:t>57</a:t>
            </a:fld>
            <a:endParaRPr lang="en-US" sz="1400">
              <a:latin typeface="Times New Roman" pitchFamily="18" charset="0"/>
            </a:endParaRPr>
          </a:p>
        </p:txBody>
      </p:sp>
      <p:sp>
        <p:nvSpPr>
          <p:cNvPr id="131077" name="Rectangle 2"/>
          <p:cNvSpPr>
            <a:spLocks noGrp="1" noRot="1" noChangeAspect="1" noChangeArrowheads="1" noTextEdit="1"/>
          </p:cNvSpPr>
          <p:nvPr>
            <p:ph type="sldImg"/>
          </p:nvPr>
        </p:nvSpPr>
        <p:spPr>
          <a:xfrm>
            <a:off x="827088" y="698500"/>
            <a:ext cx="5235575" cy="3927475"/>
          </a:xfrm>
          <a:ln/>
        </p:spPr>
      </p:sp>
      <p:sp>
        <p:nvSpPr>
          <p:cNvPr id="131078" name="Rectangle 3"/>
          <p:cNvSpPr>
            <a:spLocks noGrp="1" noChangeArrowheads="1"/>
          </p:cNvSpPr>
          <p:nvPr>
            <p:ph type="body" idx="1"/>
          </p:nvPr>
        </p:nvSpPr>
        <p:spPr>
          <a:xfrm>
            <a:off x="885825" y="4813300"/>
            <a:ext cx="5138738" cy="3751263"/>
          </a:xfrm>
          <a:noFill/>
          <a:ln/>
        </p:spPr>
        <p:txBody>
          <a:bodyPr lIns="96405" tIns="48202" rIns="96405" bIns="48202"/>
          <a:lstStyle/>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3"/>
          <p:cNvSpPr txBox="1">
            <a:spLocks noGrp="1" noChangeArrowheads="1"/>
          </p:cNvSpPr>
          <p:nvPr/>
        </p:nvSpPr>
        <p:spPr bwMode="auto">
          <a:xfrm>
            <a:off x="3895725" y="0"/>
            <a:ext cx="2986088" cy="471488"/>
          </a:xfrm>
          <a:prstGeom prst="rect">
            <a:avLst/>
          </a:prstGeom>
          <a:noFill/>
          <a:ln w="9525">
            <a:noFill/>
            <a:miter lim="800000"/>
            <a:headEnd/>
            <a:tailEnd/>
          </a:ln>
        </p:spPr>
        <p:txBody>
          <a:bodyPr lIns="92175" tIns="46088" rIns="92175" bIns="46088"/>
          <a:lstStyle/>
          <a:p>
            <a:pPr algn="r" defTabSz="920750" eaLnBrk="0" hangingPunct="0"/>
            <a:fld id="{0D578A2B-000A-43A2-9F7A-379879D8EF08}" type="datetime3">
              <a:rPr lang="en-US" sz="1400">
                <a:latin typeface="Times New Roman" pitchFamily="18" charset="0"/>
              </a:rPr>
              <a:pPr algn="r" defTabSz="920750" eaLnBrk="0" hangingPunct="0"/>
              <a:t>17 November 2008</a:t>
            </a:fld>
            <a:endParaRPr lang="en-US" sz="1400">
              <a:latin typeface="Times New Roman" pitchFamily="18" charset="0"/>
            </a:endParaRPr>
          </a:p>
        </p:txBody>
      </p:sp>
      <p:sp>
        <p:nvSpPr>
          <p:cNvPr id="133122" name="Rectangle 9"/>
          <p:cNvSpPr txBox="1">
            <a:spLocks noGrp="1" noChangeArrowheads="1"/>
          </p:cNvSpPr>
          <p:nvPr/>
        </p:nvSpPr>
        <p:spPr bwMode="auto">
          <a:xfrm>
            <a:off x="3895725" y="8824913"/>
            <a:ext cx="2986088" cy="471487"/>
          </a:xfrm>
          <a:prstGeom prst="rect">
            <a:avLst/>
          </a:prstGeom>
          <a:noFill/>
          <a:ln w="9525">
            <a:noFill/>
            <a:miter lim="800000"/>
            <a:headEnd/>
            <a:tailEnd/>
          </a:ln>
        </p:spPr>
        <p:txBody>
          <a:bodyPr lIns="92175" tIns="46088" rIns="92175" bIns="46088" anchor="b"/>
          <a:lstStyle/>
          <a:p>
            <a:pPr algn="r" defTabSz="920750" eaLnBrk="0" hangingPunct="0"/>
            <a:fld id="{BE71193E-9229-42C2-875C-7FF927ADCAFA}" type="slidenum">
              <a:rPr lang="en-US" sz="1400">
                <a:latin typeface="Times New Roman" pitchFamily="18" charset="0"/>
              </a:rPr>
              <a:pPr algn="r" defTabSz="920750" eaLnBrk="0" hangingPunct="0"/>
              <a:t>58</a:t>
            </a:fld>
            <a:endParaRPr lang="en-US" sz="1400">
              <a:latin typeface="Times New Roman" pitchFamily="18" charset="0"/>
            </a:endParaRPr>
          </a:p>
        </p:txBody>
      </p:sp>
      <p:sp>
        <p:nvSpPr>
          <p:cNvPr id="133123"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0977AE9E-A7A9-4F63-9D1F-B8BA053166CE}" type="slidenum">
              <a:rPr lang="en-US" sz="1200">
                <a:latin typeface="Arial" charset="0"/>
              </a:rPr>
              <a:pPr algn="r"/>
              <a:t>58</a:t>
            </a:fld>
            <a:endParaRPr lang="en-US" sz="1200">
              <a:latin typeface="Arial" charset="0"/>
            </a:endParaRPr>
          </a:p>
        </p:txBody>
      </p:sp>
      <p:sp>
        <p:nvSpPr>
          <p:cNvPr id="133124" name="Rectangle 2"/>
          <p:cNvSpPr>
            <a:spLocks noGrp="1" noRot="1" noChangeAspect="1" noChangeArrowheads="1" noTextEdit="1"/>
          </p:cNvSpPr>
          <p:nvPr>
            <p:ph type="sldImg"/>
          </p:nvPr>
        </p:nvSpPr>
        <p:spPr>
          <a:xfrm>
            <a:off x="1117600" y="696913"/>
            <a:ext cx="4648200" cy="3486150"/>
          </a:xfrm>
          <a:ln/>
        </p:spPr>
      </p:sp>
      <p:sp>
        <p:nvSpPr>
          <p:cNvPr id="133125"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944BDBF2-6E39-4C0A-921A-52CEC8A224C8}" type="slidenum">
              <a:rPr lang="en-US" sz="1200">
                <a:latin typeface="Arial" charset="0"/>
              </a:rPr>
              <a:pPr algn="r"/>
              <a:t>59</a:t>
            </a:fld>
            <a:endParaRPr lang="en-US" sz="1200">
              <a:latin typeface="Arial" charset="0"/>
            </a:endParaRPr>
          </a:p>
        </p:txBody>
      </p:sp>
      <p:sp>
        <p:nvSpPr>
          <p:cNvPr id="135170" name="Rectangle 2"/>
          <p:cNvSpPr>
            <a:spLocks noGrp="1" noRot="1" noChangeAspect="1" noChangeArrowheads="1" noTextEdit="1"/>
          </p:cNvSpPr>
          <p:nvPr>
            <p:ph type="sldImg"/>
          </p:nvPr>
        </p:nvSpPr>
        <p:spPr>
          <a:xfrm>
            <a:off x="1116013" y="696913"/>
            <a:ext cx="4648200" cy="3486150"/>
          </a:xfrm>
          <a:ln/>
        </p:spPr>
      </p:sp>
      <p:sp>
        <p:nvSpPr>
          <p:cNvPr id="135171"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3"/>
          <p:cNvSpPr>
            <a:spLocks noGrp="1" noChangeArrowheads="1"/>
          </p:cNvSpPr>
          <p:nvPr>
            <p:ph type="dt" sz="quarter" idx="1"/>
          </p:nvPr>
        </p:nvSpPr>
        <p:spPr>
          <a:noFill/>
        </p:spPr>
        <p:txBody>
          <a:bodyPr/>
          <a:lstStyle/>
          <a:p>
            <a:fld id="{FE7A4940-B174-40D8-B3B1-95376899F963}" type="datetime3">
              <a:rPr lang="en-US" smtClean="0"/>
              <a:pPr/>
              <a:t>17 November 2008</a:t>
            </a:fld>
            <a:endParaRPr lang="en-US" smtClean="0"/>
          </a:p>
        </p:txBody>
      </p:sp>
      <p:sp>
        <p:nvSpPr>
          <p:cNvPr id="137218" name="Rectangle 9"/>
          <p:cNvSpPr>
            <a:spLocks noGrp="1" noChangeArrowheads="1"/>
          </p:cNvSpPr>
          <p:nvPr>
            <p:ph type="sldNum" sz="quarter" idx="5"/>
          </p:nvPr>
        </p:nvSpPr>
        <p:spPr>
          <a:noFill/>
        </p:spPr>
        <p:txBody>
          <a:bodyPr/>
          <a:lstStyle/>
          <a:p>
            <a:fld id="{AF4B274D-515B-44D5-A02D-A56BAA20FF1E}" type="slidenum">
              <a:rPr lang="en-US" smtClean="0"/>
              <a:pPr/>
              <a:t>60</a:t>
            </a:fld>
            <a:endParaRPr lang="en-US" smtClean="0"/>
          </a:p>
        </p:txBody>
      </p:sp>
      <p:sp>
        <p:nvSpPr>
          <p:cNvPr id="137219" name="Rectangle 2"/>
          <p:cNvSpPr>
            <a:spLocks noGrp="1" noRot="1" noChangeAspect="1" noChangeArrowheads="1" noTextEdit="1"/>
          </p:cNvSpPr>
          <p:nvPr>
            <p:ph type="sldImg"/>
          </p:nvPr>
        </p:nvSpPr>
        <p:spPr>
          <a:xfrm>
            <a:off x="131763" y="781050"/>
            <a:ext cx="6459537" cy="4845050"/>
          </a:xfrm>
          <a:ln/>
        </p:spPr>
      </p:sp>
      <p:sp>
        <p:nvSpPr>
          <p:cNvPr id="137220" name="Rectangle 3"/>
          <p:cNvSpPr>
            <a:spLocks noGrp="1" noChangeArrowheads="1"/>
          </p:cNvSpPr>
          <p:nvPr>
            <p:ph type="body" idx="1"/>
          </p:nvPr>
        </p:nvSpPr>
        <p:spPr>
          <a:xfrm>
            <a:off x="920750" y="5916613"/>
            <a:ext cx="5041900" cy="2684462"/>
          </a:xfrm>
          <a:noFill/>
          <a:ln/>
        </p:spPr>
        <p:txBody>
          <a:bodyPr lIns="91429" tIns="45714" rIns="91429" bIns="45714"/>
          <a:lstStyle/>
          <a:p>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3"/>
          <p:cNvSpPr>
            <a:spLocks noGrp="1" noChangeArrowheads="1"/>
          </p:cNvSpPr>
          <p:nvPr>
            <p:ph type="dt" sz="quarter" idx="1"/>
          </p:nvPr>
        </p:nvSpPr>
        <p:spPr>
          <a:noFill/>
        </p:spPr>
        <p:txBody>
          <a:bodyPr/>
          <a:lstStyle/>
          <a:p>
            <a:fld id="{1BA5DBBE-A2AB-4644-B877-AB73CDCA0229}" type="datetime3">
              <a:rPr lang="en-US" smtClean="0"/>
              <a:pPr/>
              <a:t>17 November 2008</a:t>
            </a:fld>
            <a:endParaRPr lang="en-US" smtClean="0"/>
          </a:p>
        </p:txBody>
      </p:sp>
      <p:sp>
        <p:nvSpPr>
          <p:cNvPr id="139266" name="Rectangle 9"/>
          <p:cNvSpPr>
            <a:spLocks noGrp="1" noChangeArrowheads="1"/>
          </p:cNvSpPr>
          <p:nvPr>
            <p:ph type="sldNum" sz="quarter" idx="5"/>
          </p:nvPr>
        </p:nvSpPr>
        <p:spPr>
          <a:noFill/>
        </p:spPr>
        <p:txBody>
          <a:bodyPr/>
          <a:lstStyle/>
          <a:p>
            <a:fld id="{91D5844F-BDAE-4EBF-B65F-D1B31698B541}" type="slidenum">
              <a:rPr lang="en-US" smtClean="0"/>
              <a:pPr/>
              <a:t>61</a:t>
            </a:fld>
            <a:endParaRPr lang="en-US" smtClean="0"/>
          </a:p>
        </p:txBody>
      </p:sp>
      <p:sp>
        <p:nvSpPr>
          <p:cNvPr id="139267" name="Rectangle 2"/>
          <p:cNvSpPr>
            <a:spLocks noGrp="1" noRot="1" noChangeAspect="1" noChangeArrowheads="1" noTextEdit="1"/>
          </p:cNvSpPr>
          <p:nvPr>
            <p:ph type="sldImg"/>
          </p:nvPr>
        </p:nvSpPr>
        <p:spPr>
          <a:xfrm>
            <a:off x="131763" y="781050"/>
            <a:ext cx="6459537" cy="4845050"/>
          </a:xfrm>
          <a:ln/>
        </p:spPr>
      </p:sp>
      <p:sp>
        <p:nvSpPr>
          <p:cNvPr id="139268" name="Rectangle 3"/>
          <p:cNvSpPr>
            <a:spLocks noGrp="1" noChangeArrowheads="1"/>
          </p:cNvSpPr>
          <p:nvPr>
            <p:ph type="body" idx="1"/>
          </p:nvPr>
        </p:nvSpPr>
        <p:spPr>
          <a:xfrm>
            <a:off x="920750" y="5916613"/>
            <a:ext cx="5041900" cy="2684462"/>
          </a:xfrm>
          <a:noFill/>
          <a:ln/>
        </p:spPr>
        <p:txBody>
          <a:bodyPr lIns="91429" tIns="45714" rIns="91429" bIns="45714"/>
          <a:lstStyle/>
          <a:p>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3"/>
          <p:cNvSpPr>
            <a:spLocks noGrp="1" noChangeArrowheads="1"/>
          </p:cNvSpPr>
          <p:nvPr>
            <p:ph type="dt" sz="quarter" idx="1"/>
          </p:nvPr>
        </p:nvSpPr>
        <p:spPr>
          <a:noFill/>
        </p:spPr>
        <p:txBody>
          <a:bodyPr/>
          <a:lstStyle/>
          <a:p>
            <a:fld id="{CA2E263D-9C62-4002-A11E-140BD2DEB112}" type="datetime3">
              <a:rPr lang="en-US" smtClean="0"/>
              <a:pPr/>
              <a:t>17 November 2008</a:t>
            </a:fld>
            <a:endParaRPr lang="en-US" smtClean="0"/>
          </a:p>
        </p:txBody>
      </p:sp>
      <p:sp>
        <p:nvSpPr>
          <p:cNvPr id="141314" name="Rectangle 9"/>
          <p:cNvSpPr>
            <a:spLocks noGrp="1" noChangeArrowheads="1"/>
          </p:cNvSpPr>
          <p:nvPr>
            <p:ph type="sldNum" sz="quarter" idx="5"/>
          </p:nvPr>
        </p:nvSpPr>
        <p:spPr>
          <a:noFill/>
        </p:spPr>
        <p:txBody>
          <a:bodyPr/>
          <a:lstStyle/>
          <a:p>
            <a:fld id="{F382EDF8-5A9F-44A4-8AF4-1B69E736BAC0}" type="slidenum">
              <a:rPr lang="en-US" smtClean="0"/>
              <a:pPr/>
              <a:t>62</a:t>
            </a:fld>
            <a:endParaRPr lang="en-US" smtClean="0"/>
          </a:p>
        </p:txBody>
      </p:sp>
      <p:sp>
        <p:nvSpPr>
          <p:cNvPr id="141315" name="Rectangle 2"/>
          <p:cNvSpPr>
            <a:spLocks noGrp="1" noRot="1" noChangeAspect="1" noChangeArrowheads="1" noTextEdit="1"/>
          </p:cNvSpPr>
          <p:nvPr>
            <p:ph type="sldImg"/>
          </p:nvPr>
        </p:nvSpPr>
        <p:spPr>
          <a:xfrm>
            <a:off x="131763" y="781050"/>
            <a:ext cx="6459537" cy="4845050"/>
          </a:xfrm>
          <a:ln/>
        </p:spPr>
      </p:sp>
      <p:sp>
        <p:nvSpPr>
          <p:cNvPr id="141316" name="Rectangle 3"/>
          <p:cNvSpPr>
            <a:spLocks noGrp="1" noChangeArrowheads="1"/>
          </p:cNvSpPr>
          <p:nvPr>
            <p:ph type="body" idx="1"/>
          </p:nvPr>
        </p:nvSpPr>
        <p:spPr>
          <a:xfrm>
            <a:off x="920750" y="5916613"/>
            <a:ext cx="5041900" cy="2684462"/>
          </a:xfrm>
          <a:noFill/>
          <a:ln/>
        </p:spPr>
        <p:txBody>
          <a:bodyPr lIns="91429" tIns="45714" rIns="91429" bIns="45714"/>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3"/>
          <p:cNvSpPr>
            <a:spLocks noGrp="1" noChangeArrowheads="1"/>
          </p:cNvSpPr>
          <p:nvPr>
            <p:ph type="dt" sz="quarter" idx="1"/>
          </p:nvPr>
        </p:nvSpPr>
        <p:spPr>
          <a:noFill/>
        </p:spPr>
        <p:txBody>
          <a:bodyPr/>
          <a:lstStyle/>
          <a:p>
            <a:fld id="{804CF7EF-D5F8-4DE3-9747-B5074A6FCEC5}" type="datetime3">
              <a:rPr lang="en-US" smtClean="0"/>
              <a:pPr/>
              <a:t>17 November 2008</a:t>
            </a:fld>
            <a:endParaRPr lang="en-US" smtClean="0"/>
          </a:p>
        </p:txBody>
      </p:sp>
      <p:sp>
        <p:nvSpPr>
          <p:cNvPr id="143362" name="Rectangle 9"/>
          <p:cNvSpPr>
            <a:spLocks noGrp="1" noChangeArrowheads="1"/>
          </p:cNvSpPr>
          <p:nvPr>
            <p:ph type="sldNum" sz="quarter" idx="5"/>
          </p:nvPr>
        </p:nvSpPr>
        <p:spPr>
          <a:noFill/>
        </p:spPr>
        <p:txBody>
          <a:bodyPr/>
          <a:lstStyle/>
          <a:p>
            <a:fld id="{FDDA1645-1D0C-47CF-87E9-C11CC076CB41}" type="slidenum">
              <a:rPr lang="en-US" smtClean="0"/>
              <a:pPr/>
              <a:t>63</a:t>
            </a:fld>
            <a:endParaRPr lang="en-US" smtClean="0"/>
          </a:p>
        </p:txBody>
      </p:sp>
      <p:sp>
        <p:nvSpPr>
          <p:cNvPr id="143363"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719666A7-595A-457E-8F31-293827E8CBD3}" type="slidenum">
              <a:rPr lang="en-US" sz="1200"/>
              <a:pPr algn="r"/>
              <a:t>63</a:t>
            </a:fld>
            <a:endParaRPr lang="en-US" sz="1200"/>
          </a:p>
        </p:txBody>
      </p:sp>
      <p:sp>
        <p:nvSpPr>
          <p:cNvPr id="143364" name="Rectangle 2"/>
          <p:cNvSpPr>
            <a:spLocks noGrp="1" noRot="1" noChangeAspect="1" noChangeArrowheads="1" noTextEdit="1"/>
          </p:cNvSpPr>
          <p:nvPr>
            <p:ph type="sldImg"/>
          </p:nvPr>
        </p:nvSpPr>
        <p:spPr>
          <a:xfrm>
            <a:off x="825500" y="698500"/>
            <a:ext cx="5233988" cy="3925888"/>
          </a:xfrm>
          <a:ln/>
        </p:spPr>
      </p:sp>
      <p:sp>
        <p:nvSpPr>
          <p:cNvPr id="143365" name="Rectangle 3"/>
          <p:cNvSpPr>
            <a:spLocks noGrp="1" noChangeArrowheads="1"/>
          </p:cNvSpPr>
          <p:nvPr>
            <p:ph type="body" idx="1"/>
          </p:nvPr>
        </p:nvSpPr>
        <p:spPr>
          <a:xfrm>
            <a:off x="917575" y="4724400"/>
            <a:ext cx="5046663" cy="4183063"/>
          </a:xfrm>
          <a:noFill/>
          <a:ln/>
        </p:spPr>
        <p:txBody>
          <a:bodyPr lIns="91429" tIns="45714" rIns="91429" bIns="45714"/>
          <a:lstStyle/>
          <a:p>
            <a:pPr eaLnBrk="1" hangingPunct="1"/>
            <a:endParaRPr lang="en-US" u="sng"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3"/>
          <p:cNvSpPr>
            <a:spLocks noGrp="1" noChangeArrowheads="1"/>
          </p:cNvSpPr>
          <p:nvPr>
            <p:ph type="dt" sz="quarter" idx="1"/>
          </p:nvPr>
        </p:nvSpPr>
        <p:spPr>
          <a:noFill/>
        </p:spPr>
        <p:txBody>
          <a:bodyPr/>
          <a:lstStyle/>
          <a:p>
            <a:fld id="{4FFBD62E-4635-4973-8218-77FA59B7C76D}" type="datetime3">
              <a:rPr lang="en-US" smtClean="0"/>
              <a:pPr/>
              <a:t>17 November 2008</a:t>
            </a:fld>
            <a:endParaRPr lang="en-US" smtClean="0"/>
          </a:p>
        </p:txBody>
      </p:sp>
      <p:sp>
        <p:nvSpPr>
          <p:cNvPr id="145410" name="Rectangle 9"/>
          <p:cNvSpPr>
            <a:spLocks noGrp="1" noChangeArrowheads="1"/>
          </p:cNvSpPr>
          <p:nvPr>
            <p:ph type="sldNum" sz="quarter" idx="5"/>
          </p:nvPr>
        </p:nvSpPr>
        <p:spPr>
          <a:noFill/>
        </p:spPr>
        <p:txBody>
          <a:bodyPr/>
          <a:lstStyle/>
          <a:p>
            <a:fld id="{7692AA0C-AFDE-4A83-948A-2C7FA36F639E}" type="slidenum">
              <a:rPr lang="en-US" smtClean="0"/>
              <a:pPr/>
              <a:t>64</a:t>
            </a:fld>
            <a:endParaRPr lang="en-US" smtClean="0"/>
          </a:p>
        </p:txBody>
      </p:sp>
      <p:sp>
        <p:nvSpPr>
          <p:cNvPr id="145411" name="Rectangle 7"/>
          <p:cNvSpPr txBox="1">
            <a:spLocks noGrp="1" noChangeArrowheads="1"/>
          </p:cNvSpPr>
          <p:nvPr/>
        </p:nvSpPr>
        <p:spPr bwMode="auto">
          <a:xfrm>
            <a:off x="3900488" y="8831263"/>
            <a:ext cx="2981325" cy="465137"/>
          </a:xfrm>
          <a:prstGeom prst="rect">
            <a:avLst/>
          </a:prstGeom>
          <a:noFill/>
          <a:ln w="9525">
            <a:noFill/>
            <a:miter lim="800000"/>
            <a:headEnd/>
            <a:tailEnd/>
          </a:ln>
        </p:spPr>
        <p:txBody>
          <a:bodyPr lIns="91429" tIns="45714" rIns="91429" bIns="45714" anchor="b"/>
          <a:lstStyle/>
          <a:p>
            <a:pPr algn="r"/>
            <a:fld id="{87A9EB40-2142-47DF-BA1B-500614B69139}" type="slidenum">
              <a:rPr lang="en-US" sz="1200"/>
              <a:pPr algn="r"/>
              <a:t>64</a:t>
            </a:fld>
            <a:endParaRPr lang="en-US" sz="1200"/>
          </a:p>
        </p:txBody>
      </p:sp>
      <p:sp>
        <p:nvSpPr>
          <p:cNvPr id="145412" name="Rectangle 2"/>
          <p:cNvSpPr>
            <a:spLocks noGrp="1" noRot="1" noChangeAspect="1" noChangeArrowheads="1" noTextEdit="1"/>
          </p:cNvSpPr>
          <p:nvPr>
            <p:ph type="sldImg"/>
          </p:nvPr>
        </p:nvSpPr>
        <p:spPr>
          <a:xfrm>
            <a:off x="828675" y="700088"/>
            <a:ext cx="5232400" cy="3924300"/>
          </a:xfrm>
          <a:ln/>
        </p:spPr>
      </p:sp>
      <p:sp>
        <p:nvSpPr>
          <p:cNvPr id="145413" name="Rectangle 3"/>
          <p:cNvSpPr>
            <a:spLocks noGrp="1" noChangeArrowheads="1"/>
          </p:cNvSpPr>
          <p:nvPr>
            <p:ph type="body" idx="1"/>
          </p:nvPr>
        </p:nvSpPr>
        <p:spPr>
          <a:xfrm>
            <a:off x="885825" y="4814888"/>
            <a:ext cx="5138738" cy="3749675"/>
          </a:xfrm>
          <a:noFill/>
          <a:ln/>
        </p:spPr>
        <p:txBody>
          <a:bodyPr lIns="92066" tIns="46033" rIns="92066" bIns="46033"/>
          <a:lstStyle/>
          <a:p>
            <a:pPr eaLnBrk="1" hangingPunct="1">
              <a:lnSpc>
                <a:spcPct val="130000"/>
              </a:lnSpc>
            </a:pPr>
            <a:endParaRPr lang="en-US" b="1"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txBox="1">
            <a:spLocks noGrp="1" noChangeArrowheads="1"/>
          </p:cNvSpPr>
          <p:nvPr/>
        </p:nvSpPr>
        <p:spPr bwMode="auto">
          <a:xfrm>
            <a:off x="3897313" y="8829675"/>
            <a:ext cx="2982912" cy="465138"/>
          </a:xfrm>
          <a:prstGeom prst="rect">
            <a:avLst/>
          </a:prstGeom>
          <a:noFill/>
          <a:ln w="9525">
            <a:noFill/>
            <a:miter lim="800000"/>
            <a:headEnd/>
            <a:tailEnd/>
          </a:ln>
        </p:spPr>
        <p:txBody>
          <a:bodyPr anchor="b"/>
          <a:lstStyle/>
          <a:p>
            <a:pPr algn="r"/>
            <a:fld id="{E661BF11-7A72-4E6A-B407-CDA75FE1969C}" type="slidenum">
              <a:rPr lang="en-US" sz="1200">
                <a:latin typeface="Arial" charset="0"/>
              </a:rPr>
              <a:pPr algn="r"/>
              <a:t>65</a:t>
            </a:fld>
            <a:endParaRPr lang="en-US" sz="1200">
              <a:latin typeface="Arial" charset="0"/>
            </a:endParaRPr>
          </a:p>
        </p:txBody>
      </p:sp>
      <p:sp>
        <p:nvSpPr>
          <p:cNvPr id="147458" name="Rectangle 2"/>
          <p:cNvSpPr>
            <a:spLocks noGrp="1" noRot="1" noChangeAspect="1" noChangeArrowheads="1" noTextEdit="1"/>
          </p:cNvSpPr>
          <p:nvPr>
            <p:ph type="sldImg"/>
          </p:nvPr>
        </p:nvSpPr>
        <p:spPr>
          <a:xfrm>
            <a:off x="1116013" y="696913"/>
            <a:ext cx="4648200" cy="3486150"/>
          </a:xfrm>
          <a:ln/>
        </p:spPr>
      </p:sp>
      <p:sp>
        <p:nvSpPr>
          <p:cNvPr id="147459" name="Rectangle 3"/>
          <p:cNvSpPr>
            <a:spLocks noGrp="1" noChangeArrowheads="1"/>
          </p:cNvSpPr>
          <p:nvPr>
            <p:ph type="body" idx="1"/>
          </p:nvPr>
        </p:nvSpPr>
        <p:spPr>
          <a:xfrm>
            <a:off x="688975" y="4416425"/>
            <a:ext cx="5505450" cy="4183063"/>
          </a:xfrm>
          <a:noFill/>
          <a:ln/>
        </p:spPr>
        <p:txBody>
          <a:bodyPr lIns="91440" tIns="45720" rIns="91440" bIns="45720"/>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141D62-789F-44F0-BF0F-3D371803FE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A5ED32-C742-4445-93CD-8A7650DA38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8A95D6-A5EE-4CCA-B33B-76BCDFFD7B3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7EBFDD-C09A-41C2-9159-29E19BC94CF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B098109-0EEF-4E80-BE58-E7B05CCF736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765BBAC-E28A-4DB9-B0D4-B07905139F1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4CA7DED-4043-4D9C-8A5B-F49070D9A98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521292-BB14-42DC-BCC1-460599489DC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0DD454-F801-47BA-8F5A-3554126AFD7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553177-2022-4F9B-9B7D-2FFA0253DCE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EEC77FD-989F-4652-B334-B4AFF4B828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550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1550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1550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Verdana" pitchFamily="34" charset="0"/>
              </a:defRPr>
            </a:lvl1pPr>
          </a:lstStyle>
          <a:p>
            <a:pPr>
              <a:defRPr/>
            </a:pPr>
            <a:fld id="{16F8FA38-44FA-41B5-A6D9-21A600FEB64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2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5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3.w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3.wmf"/><Relationship Id="rId4" Type="http://schemas.openxmlformats.org/officeDocument/2006/relationships/image" Target="../media/image22.emf"/></Relationships>
</file>

<file path=ppt/slides/_rels/slide6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24.emf"/><Relationship Id="rId4" Type="http://schemas.openxmlformats.org/officeDocument/2006/relationships/image" Target="../media/image23.wmf"/></Relationships>
</file>

<file path=ppt/slides/_rels/slide62.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3.wmf"/><Relationship Id="rId4" Type="http://schemas.openxmlformats.org/officeDocument/2006/relationships/image" Target="../media/image26.wmf"/></Relationships>
</file>

<file path=ppt/slides/_rels/slide6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Slide Number Placeholder 3"/>
          <p:cNvSpPr>
            <a:spLocks noGrp="1"/>
          </p:cNvSpPr>
          <p:nvPr>
            <p:ph type="sldNum" sz="quarter" idx="12"/>
          </p:nvPr>
        </p:nvSpPr>
        <p:spPr>
          <a:noFill/>
        </p:spPr>
        <p:txBody>
          <a:bodyPr/>
          <a:lstStyle/>
          <a:p>
            <a:fld id="{D802C344-B045-4007-A69D-5D54EE47CFD3}" type="slidenum">
              <a:rPr lang="en-US" smtClean="0"/>
              <a:pPr/>
              <a:t>1</a:t>
            </a:fld>
            <a:endParaRPr lang="en-US" smtClean="0"/>
          </a:p>
        </p:txBody>
      </p:sp>
      <p:pic>
        <p:nvPicPr>
          <p:cNvPr id="15363" name="Picture 15" descr="forest"/>
          <p:cNvPicPr>
            <a:picLocks noChangeAspect="1" noChangeArrowheads="1"/>
          </p:cNvPicPr>
          <p:nvPr/>
        </p:nvPicPr>
        <p:blipFill>
          <a:blip r:embed="rId3">
            <a:lum bright="18000" contrast="-30000"/>
          </a:blip>
          <a:srcRect/>
          <a:stretch>
            <a:fillRect/>
          </a:stretch>
        </p:blipFill>
        <p:spPr bwMode="auto">
          <a:xfrm>
            <a:off x="0" y="1514475"/>
            <a:ext cx="9144000" cy="3962400"/>
          </a:xfrm>
          <a:prstGeom prst="rect">
            <a:avLst/>
          </a:prstGeom>
          <a:noFill/>
          <a:ln w="9525">
            <a:noFill/>
            <a:miter lim="800000"/>
            <a:headEnd/>
            <a:tailEnd/>
          </a:ln>
        </p:spPr>
      </p:pic>
      <p:sp>
        <p:nvSpPr>
          <p:cNvPr id="15364" name="Text Box 3"/>
          <p:cNvSpPr txBox="1">
            <a:spLocks noChangeArrowheads="1"/>
          </p:cNvSpPr>
          <p:nvPr/>
        </p:nvSpPr>
        <p:spPr bwMode="auto">
          <a:xfrm>
            <a:off x="1311275" y="1676400"/>
            <a:ext cx="7177088" cy="1158875"/>
          </a:xfrm>
          <a:prstGeom prst="rect">
            <a:avLst/>
          </a:prstGeom>
          <a:noFill/>
          <a:ln w="9525">
            <a:noFill/>
            <a:miter lim="800000"/>
            <a:headEnd/>
            <a:tailEnd/>
          </a:ln>
        </p:spPr>
        <p:txBody>
          <a:bodyPr>
            <a:spAutoFit/>
          </a:bodyPr>
          <a:lstStyle/>
          <a:p>
            <a:pPr algn="ctr" eaLnBrk="0" hangingPunct="0">
              <a:spcBef>
                <a:spcPct val="50000"/>
              </a:spcBef>
            </a:pPr>
            <a:r>
              <a:rPr lang="en-US" sz="2000" b="1">
                <a:solidFill>
                  <a:srgbClr val="000066"/>
                </a:solidFill>
              </a:rPr>
              <a:t>Exploring the Future: </a:t>
            </a:r>
          </a:p>
          <a:p>
            <a:pPr algn="ctr" eaLnBrk="0" hangingPunct="0">
              <a:spcBef>
                <a:spcPct val="50000"/>
              </a:spcBef>
            </a:pPr>
            <a:r>
              <a:rPr lang="en-US" sz="2000" b="1">
                <a:solidFill>
                  <a:srgbClr val="000066"/>
                </a:solidFill>
              </a:rPr>
              <a:t>Energy and the Convergence of the Markets for Fuel, Food &amp; Fibre</a:t>
            </a:r>
          </a:p>
        </p:txBody>
      </p:sp>
      <p:sp>
        <p:nvSpPr>
          <p:cNvPr id="15365" name="Text Box 8"/>
          <p:cNvSpPr txBox="1">
            <a:spLocks noChangeArrowheads="1"/>
          </p:cNvSpPr>
          <p:nvPr/>
        </p:nvSpPr>
        <p:spPr bwMode="auto">
          <a:xfrm>
            <a:off x="900113" y="3181350"/>
            <a:ext cx="7272337" cy="2138363"/>
          </a:xfrm>
          <a:prstGeom prst="rect">
            <a:avLst/>
          </a:prstGeom>
          <a:noFill/>
          <a:ln w="9525">
            <a:noFill/>
            <a:miter lim="800000"/>
            <a:headEnd/>
            <a:tailEnd/>
          </a:ln>
        </p:spPr>
        <p:txBody>
          <a:bodyPr>
            <a:spAutoFit/>
          </a:bodyPr>
          <a:lstStyle/>
          <a:p>
            <a:pPr algn="ctr" eaLnBrk="0" hangingPunct="0"/>
            <a:r>
              <a:rPr lang="en-US" sz="1400" b="1">
                <a:solidFill>
                  <a:srgbClr val="000066"/>
                </a:solidFill>
              </a:rPr>
              <a:t>By</a:t>
            </a:r>
          </a:p>
          <a:p>
            <a:pPr algn="ctr" eaLnBrk="0" hangingPunct="0"/>
            <a:r>
              <a:rPr lang="en-US" sz="1400" b="1">
                <a:solidFill>
                  <a:srgbClr val="000066"/>
                </a:solidFill>
              </a:rPr>
              <a:t>Don Roberts</a:t>
            </a:r>
          </a:p>
          <a:p>
            <a:pPr algn="ctr" eaLnBrk="0" hangingPunct="0"/>
            <a:r>
              <a:rPr lang="en-US" sz="1400" b="1">
                <a:solidFill>
                  <a:srgbClr val="000066"/>
                </a:solidFill>
              </a:rPr>
              <a:t>Managing Director, CIBC World Markets Inc.</a:t>
            </a:r>
          </a:p>
          <a:p>
            <a:pPr algn="ctr" eaLnBrk="0" hangingPunct="0"/>
            <a:r>
              <a:rPr lang="en-US" sz="1400" b="1">
                <a:solidFill>
                  <a:srgbClr val="000066"/>
                </a:solidFill>
              </a:rPr>
              <a:t>Don.Roberts@cibc.ca</a:t>
            </a:r>
          </a:p>
          <a:p>
            <a:pPr algn="ctr" eaLnBrk="0" hangingPunct="0"/>
            <a:endParaRPr lang="en-US" sz="1400" b="1">
              <a:solidFill>
                <a:srgbClr val="000066"/>
              </a:solidFill>
            </a:endParaRPr>
          </a:p>
          <a:p>
            <a:pPr algn="ctr">
              <a:spcBef>
                <a:spcPct val="50000"/>
              </a:spcBef>
            </a:pPr>
            <a:r>
              <a:rPr lang="en-US" sz="1400" b="1">
                <a:solidFill>
                  <a:srgbClr val="000066"/>
                </a:solidFill>
              </a:rPr>
              <a:t>Provincial Leadership Forum </a:t>
            </a:r>
          </a:p>
          <a:p>
            <a:pPr algn="ctr">
              <a:spcBef>
                <a:spcPct val="50000"/>
              </a:spcBef>
            </a:pPr>
            <a:r>
              <a:rPr lang="en-US" sz="1400" b="1">
                <a:solidFill>
                  <a:srgbClr val="000066"/>
                </a:solidFill>
              </a:rPr>
              <a:t>B.C. Ministry of Forests and Range</a:t>
            </a:r>
          </a:p>
          <a:p>
            <a:pPr algn="ctr">
              <a:spcBef>
                <a:spcPct val="50000"/>
              </a:spcBef>
            </a:pPr>
            <a:r>
              <a:rPr lang="en-US" sz="1400" b="1">
                <a:solidFill>
                  <a:srgbClr val="000066"/>
                </a:solidFill>
              </a:rPr>
              <a:t>November 2008</a:t>
            </a:r>
          </a:p>
        </p:txBody>
      </p:sp>
      <p:sp>
        <p:nvSpPr>
          <p:cNvPr id="15366" name="Text Box 12"/>
          <p:cNvSpPr txBox="1">
            <a:spLocks noChangeArrowheads="1"/>
          </p:cNvSpPr>
          <p:nvPr/>
        </p:nvSpPr>
        <p:spPr bwMode="auto">
          <a:xfrm>
            <a:off x="8316913" y="6237288"/>
            <a:ext cx="503237" cy="519112"/>
          </a:xfrm>
          <a:prstGeom prst="rect">
            <a:avLst/>
          </a:prstGeom>
          <a:solidFill>
            <a:schemeClr val="bg1"/>
          </a:solidFill>
          <a:ln w="9525" algn="ctr">
            <a:noFill/>
            <a:miter lim="800000"/>
            <a:headEnd/>
            <a:tailEnd/>
          </a:ln>
        </p:spPr>
        <p:txBody>
          <a:bodyPr>
            <a:spAutoFit/>
          </a:bodyPr>
          <a:lstStyle/>
          <a:p>
            <a:pPr>
              <a:spcBef>
                <a:spcPct val="50000"/>
              </a:spcBef>
            </a:pPr>
            <a:endParaRPr lang="en-US" b="1">
              <a:latin typeface="Arial" charset="0"/>
            </a:endParaRPr>
          </a:p>
        </p:txBody>
      </p:sp>
      <p:pic>
        <p:nvPicPr>
          <p:cNvPr id="15367" name="Picture 14" descr="CIBC_WOM_2C_RGB"/>
          <p:cNvPicPr>
            <a:picLocks noChangeAspect="1" noChangeArrowheads="1"/>
          </p:cNvPicPr>
          <p:nvPr/>
        </p:nvPicPr>
        <p:blipFill>
          <a:blip r:embed="rId4"/>
          <a:srcRect/>
          <a:stretch>
            <a:fillRect/>
          </a:stretch>
        </p:blipFill>
        <p:spPr bwMode="auto">
          <a:xfrm>
            <a:off x="0" y="0"/>
            <a:ext cx="3938588" cy="1474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p:cNvSpPr>
          <p:nvPr>
            <p:ph type="sldNum" sz="quarter" idx="12"/>
          </p:nvPr>
        </p:nvSpPr>
        <p:spPr>
          <a:noFill/>
        </p:spPr>
        <p:txBody>
          <a:bodyPr/>
          <a:lstStyle/>
          <a:p>
            <a:fld id="{BAEF11E3-01B2-4F78-B7EC-5BA92EC176E3}" type="slidenum">
              <a:rPr lang="en-US" smtClean="0"/>
              <a:pPr/>
              <a:t>2</a:t>
            </a:fld>
            <a:endParaRPr lang="en-US" smtClean="0"/>
          </a:p>
        </p:txBody>
      </p:sp>
      <p:sp>
        <p:nvSpPr>
          <p:cNvPr id="17410" name="Rectangle 2"/>
          <p:cNvSpPr>
            <a:spLocks noGrp="1" noChangeArrowheads="1"/>
          </p:cNvSpPr>
          <p:nvPr>
            <p:ph type="title" idx="4294967295"/>
          </p:nvPr>
        </p:nvSpPr>
        <p:spPr>
          <a:xfrm>
            <a:off x="676275" y="0"/>
            <a:ext cx="7772400" cy="647700"/>
          </a:xfrm>
        </p:spPr>
        <p:txBody>
          <a:bodyPr/>
          <a:lstStyle/>
          <a:p>
            <a:pPr eaLnBrk="1" hangingPunct="1"/>
            <a:r>
              <a:rPr lang="en-US" sz="2800" smtClean="0">
                <a:solidFill>
                  <a:schemeClr val="bg1"/>
                </a:solidFill>
                <a:latin typeface="Verdana" pitchFamily="34" charset="0"/>
              </a:rPr>
              <a:t>Outline</a:t>
            </a:r>
          </a:p>
        </p:txBody>
      </p:sp>
      <p:sp>
        <p:nvSpPr>
          <p:cNvPr id="17411" name="Rectangle 3"/>
          <p:cNvSpPr>
            <a:spLocks noGrp="1" noChangeArrowheads="1"/>
          </p:cNvSpPr>
          <p:nvPr>
            <p:ph type="body" idx="4294967295"/>
          </p:nvPr>
        </p:nvSpPr>
        <p:spPr>
          <a:xfrm>
            <a:off x="792163" y="1068388"/>
            <a:ext cx="8067675" cy="4521200"/>
          </a:xfrm>
        </p:spPr>
        <p:txBody>
          <a:bodyPr/>
          <a:lstStyle/>
          <a:p>
            <a:pPr marL="419100" indent="-419100" eaLnBrk="1" hangingPunct="1">
              <a:lnSpc>
                <a:spcPct val="90000"/>
              </a:lnSpc>
              <a:spcBef>
                <a:spcPct val="0"/>
              </a:spcBef>
              <a:buFontTx/>
              <a:buNone/>
              <a:tabLst>
                <a:tab pos="7143750" algn="l"/>
                <a:tab pos="7262813" algn="l"/>
              </a:tabLst>
            </a:pPr>
            <a:r>
              <a:rPr lang="en-US" sz="2400" b="1" smtClean="0">
                <a:latin typeface="Verdana" pitchFamily="34" charset="0"/>
              </a:rPr>
              <a:t>Context </a:t>
            </a:r>
          </a:p>
          <a:p>
            <a:pPr marL="419100" indent="-419100" eaLnBrk="1" hangingPunct="1">
              <a:lnSpc>
                <a:spcPct val="9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tabLst>
                <a:tab pos="7143750" algn="l"/>
                <a:tab pos="7262813" algn="l"/>
              </a:tabLst>
            </a:pPr>
            <a:r>
              <a:rPr lang="en-US" sz="2400" b="1" smtClean="0">
                <a:latin typeface="Verdana" pitchFamily="34" charset="0"/>
              </a:rPr>
              <a:t>Current Financial Meltdown</a:t>
            </a:r>
          </a:p>
          <a:p>
            <a:pPr marL="419100" indent="-419100" eaLnBrk="1" hangingPunct="1">
              <a:lnSpc>
                <a:spcPct val="70000"/>
              </a:lnSpc>
              <a:spcBef>
                <a:spcPct val="0"/>
              </a:spcBef>
              <a:buFontTx/>
              <a:buAutoNum type="arabicPeriod"/>
              <a:tabLst>
                <a:tab pos="7143750" algn="l"/>
                <a:tab pos="7262813" algn="l"/>
              </a:tabLst>
            </a:pPr>
            <a:endParaRPr lang="en-US" sz="2400" b="1" smtClean="0">
              <a:latin typeface="Verdana" pitchFamily="34" charset="0"/>
            </a:endParaRPr>
          </a:p>
          <a:p>
            <a:pPr marL="838200" lvl="1" indent="-3810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buFontTx/>
              <a:buNone/>
              <a:tabLst>
                <a:tab pos="7143750" algn="l"/>
                <a:tab pos="7262813" algn="l"/>
              </a:tabLst>
            </a:pPr>
            <a:r>
              <a:rPr lang="en-US" sz="2400" b="1" smtClean="0">
                <a:latin typeface="Verdana" pitchFamily="34" charset="0"/>
              </a:rPr>
              <a:t>Energy </a:t>
            </a:r>
          </a:p>
          <a:p>
            <a:pPr marL="419100" indent="-4191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tabLst>
                <a:tab pos="7143750" algn="l"/>
                <a:tab pos="7262813" algn="l"/>
              </a:tabLst>
            </a:pPr>
            <a:r>
              <a:rPr lang="en-US" sz="2400" b="1" smtClean="0">
                <a:latin typeface="Verdana" pitchFamily="34" charset="0"/>
              </a:rPr>
              <a:t>Convergence of the Markets for Food, Fuel &amp; Fibre</a:t>
            </a:r>
          </a:p>
          <a:p>
            <a:pPr marL="419100" indent="-4191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buFontTx/>
              <a:buNone/>
              <a:tabLst>
                <a:tab pos="7143750" algn="l"/>
                <a:tab pos="7262813" algn="l"/>
              </a:tabLst>
            </a:pPr>
            <a:r>
              <a:rPr lang="en-US" sz="2400" b="1" smtClean="0">
                <a:latin typeface="Verdana" pitchFamily="34" charset="0"/>
              </a:rPr>
              <a:t>So What?</a:t>
            </a:r>
          </a:p>
          <a:p>
            <a:pPr marL="419100" indent="-4191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buFontTx/>
              <a:buNone/>
              <a:tabLst>
                <a:tab pos="7143750" algn="l"/>
                <a:tab pos="7262813" algn="l"/>
              </a:tabLst>
            </a:pPr>
            <a:endParaRPr lang="en-US" sz="2400" b="1" smtClean="0">
              <a:latin typeface="Verdana" pitchFamily="34" charset="0"/>
            </a:endParaRPr>
          </a:p>
          <a:p>
            <a:pPr marL="419100" indent="-419100" eaLnBrk="1" hangingPunct="1">
              <a:lnSpc>
                <a:spcPct val="70000"/>
              </a:lnSpc>
              <a:spcBef>
                <a:spcPct val="0"/>
              </a:spcBef>
              <a:buFontTx/>
              <a:buNone/>
              <a:tabLst>
                <a:tab pos="7143750" algn="l"/>
                <a:tab pos="7262813" algn="l"/>
              </a:tabLst>
            </a:pPr>
            <a:r>
              <a:rPr lang="en-US" sz="2400" b="1" smtClean="0">
                <a:latin typeface="Verdana" pitchFamily="34" charset="0"/>
              </a:rPr>
              <a:t>Appendix: Global Fibre Prices</a:t>
            </a:r>
          </a:p>
        </p:txBody>
      </p:sp>
      <p:pic>
        <p:nvPicPr>
          <p:cNvPr id="17412" name="Picture 4" descr="CIBC_WOM_2C_RGB"/>
          <p:cNvPicPr>
            <a:picLocks noChangeAspect="1" noChangeArrowheads="1"/>
          </p:cNvPicPr>
          <p:nvPr/>
        </p:nvPicPr>
        <p:blipFill>
          <a:blip r:embed="rId3"/>
          <a:srcRect/>
          <a:stretch>
            <a:fillRect/>
          </a:stretch>
        </p:blipFill>
        <p:spPr bwMode="auto">
          <a:xfrm>
            <a:off x="152400" y="5973763"/>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p:cNvSpPr>
            <a:spLocks noGrp="1"/>
          </p:cNvSpPr>
          <p:nvPr>
            <p:ph type="sldNum" sz="quarter" idx="12"/>
          </p:nvPr>
        </p:nvSpPr>
        <p:spPr>
          <a:noFill/>
        </p:spPr>
        <p:txBody>
          <a:bodyPr/>
          <a:lstStyle/>
          <a:p>
            <a:fld id="{B510C58A-5EAC-40FD-AB34-B49A7847B1D0}" type="slidenum">
              <a:rPr lang="en-US" smtClean="0"/>
              <a:pPr/>
              <a:t>3</a:t>
            </a:fld>
            <a:endParaRPr lang="en-US" smtClean="0"/>
          </a:p>
        </p:txBody>
      </p:sp>
      <p:sp>
        <p:nvSpPr>
          <p:cNvPr id="19458" name="Rectangle 4"/>
          <p:cNvSpPr>
            <a:spLocks noGrp="1" noChangeArrowheads="1"/>
          </p:cNvSpPr>
          <p:nvPr>
            <p:ph type="title"/>
          </p:nvPr>
        </p:nvSpPr>
        <p:spPr>
          <a:xfrm>
            <a:off x="457200" y="0"/>
            <a:ext cx="8229600" cy="692150"/>
          </a:xfrm>
        </p:spPr>
        <p:txBody>
          <a:bodyPr/>
          <a:lstStyle/>
          <a:p>
            <a:pPr eaLnBrk="1" hangingPunct="1"/>
            <a:r>
              <a:rPr lang="en-US" sz="2800" smtClean="0">
                <a:solidFill>
                  <a:srgbClr val="EAEAEA"/>
                </a:solidFill>
                <a:latin typeface="Verdana" pitchFamily="34" charset="0"/>
              </a:rPr>
              <a:t>Context</a:t>
            </a:r>
          </a:p>
        </p:txBody>
      </p:sp>
      <p:pic>
        <p:nvPicPr>
          <p:cNvPr id="19459" name="Picture 13"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
        <p:nvSpPr>
          <p:cNvPr id="19460" name="Rectangle 3"/>
          <p:cNvSpPr>
            <a:spLocks noChangeArrowheads="1"/>
          </p:cNvSpPr>
          <p:nvPr/>
        </p:nvSpPr>
        <p:spPr bwMode="auto">
          <a:xfrm>
            <a:off x="441325" y="1268413"/>
            <a:ext cx="8278813" cy="4584700"/>
          </a:xfrm>
          <a:prstGeom prst="rect">
            <a:avLst/>
          </a:prstGeom>
          <a:noFill/>
          <a:ln w="9525">
            <a:noFill/>
            <a:miter lim="800000"/>
            <a:headEnd/>
            <a:tailEnd/>
          </a:ln>
        </p:spPr>
        <p:txBody>
          <a:bodyPr/>
          <a:lstStyle/>
          <a:p>
            <a:pPr marL="342900" indent="-342900" algn="ctr">
              <a:lnSpc>
                <a:spcPct val="110000"/>
              </a:lnSpc>
              <a:spcBef>
                <a:spcPct val="20000"/>
              </a:spcBef>
            </a:pPr>
            <a:r>
              <a:rPr lang="en-US" sz="2500" b="1"/>
              <a:t>	</a:t>
            </a:r>
          </a:p>
          <a:p>
            <a:pPr marL="342900" indent="-342900" algn="ctr">
              <a:lnSpc>
                <a:spcPct val="110000"/>
              </a:lnSpc>
              <a:spcBef>
                <a:spcPct val="20000"/>
              </a:spcBef>
            </a:pPr>
            <a:endParaRPr lang="en-US" sz="2500" b="1"/>
          </a:p>
          <a:p>
            <a:pPr marL="342900" indent="-342900" algn="ctr">
              <a:lnSpc>
                <a:spcPct val="110000"/>
              </a:lnSpc>
              <a:spcBef>
                <a:spcPct val="20000"/>
              </a:spcBef>
            </a:pPr>
            <a:r>
              <a:rPr lang="en-US" sz="2500" b="1"/>
              <a:t>	At the global level, the current changes in forest product markets and policies are the most fundamental we have seen since the end of the Colonial Era.</a:t>
            </a:r>
          </a:p>
          <a:p>
            <a:pPr marL="342900" indent="-342900" algn="ctr">
              <a:lnSpc>
                <a:spcPct val="110000"/>
              </a:lnSpc>
              <a:spcBef>
                <a:spcPct val="20000"/>
              </a:spcBef>
            </a:pPr>
            <a:endParaRPr lang="fr-CA" sz="25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CD93EAC4-7AFA-450F-B79A-5AD117DD1E57}" type="slidenum">
              <a:rPr lang="en-US" sz="1400"/>
              <a:pPr algn="r"/>
              <a:t>4</a:t>
            </a:fld>
            <a:endParaRPr lang="en-US" sz="1400"/>
          </a:p>
        </p:txBody>
      </p:sp>
      <p:sp>
        <p:nvSpPr>
          <p:cNvPr id="21506" name="Rectangle 4"/>
          <p:cNvSpPr>
            <a:spLocks noGrp="1" noChangeArrowheads="1"/>
          </p:cNvSpPr>
          <p:nvPr>
            <p:ph type="title" idx="4294967295"/>
          </p:nvPr>
        </p:nvSpPr>
        <p:spPr>
          <a:xfrm>
            <a:off x="457200" y="0"/>
            <a:ext cx="8229600" cy="692150"/>
          </a:xfrm>
        </p:spPr>
        <p:txBody>
          <a:bodyPr/>
          <a:lstStyle/>
          <a:p>
            <a:pPr eaLnBrk="1" hangingPunct="1"/>
            <a:r>
              <a:rPr lang="en-US" sz="2800" smtClean="0">
                <a:solidFill>
                  <a:srgbClr val="EAEAEA"/>
                </a:solidFill>
                <a:latin typeface="Verdana" pitchFamily="34" charset="0"/>
              </a:rPr>
              <a:t>Context</a:t>
            </a:r>
          </a:p>
        </p:txBody>
      </p:sp>
      <p:pic>
        <p:nvPicPr>
          <p:cNvPr id="21507" name="Picture 13"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
        <p:nvSpPr>
          <p:cNvPr id="21508" name="Rectangle 3"/>
          <p:cNvSpPr>
            <a:spLocks noChangeArrowheads="1"/>
          </p:cNvSpPr>
          <p:nvPr/>
        </p:nvSpPr>
        <p:spPr bwMode="auto">
          <a:xfrm>
            <a:off x="441325" y="1268413"/>
            <a:ext cx="8278813" cy="4584700"/>
          </a:xfrm>
          <a:prstGeom prst="rect">
            <a:avLst/>
          </a:prstGeom>
          <a:noFill/>
          <a:ln w="9525">
            <a:noFill/>
            <a:miter lim="800000"/>
            <a:headEnd/>
            <a:tailEnd/>
          </a:ln>
        </p:spPr>
        <p:txBody>
          <a:bodyPr/>
          <a:lstStyle/>
          <a:p>
            <a:pPr marL="342900" indent="-342900" algn="ctr">
              <a:lnSpc>
                <a:spcPct val="110000"/>
              </a:lnSpc>
              <a:spcBef>
                <a:spcPct val="20000"/>
              </a:spcBef>
            </a:pPr>
            <a:r>
              <a:rPr lang="en-US" sz="2500" b="1"/>
              <a:t>	</a:t>
            </a:r>
          </a:p>
          <a:p>
            <a:pPr marL="342900" indent="-342900" algn="ctr">
              <a:lnSpc>
                <a:spcPct val="110000"/>
              </a:lnSpc>
              <a:spcBef>
                <a:spcPct val="20000"/>
              </a:spcBef>
            </a:pPr>
            <a:endParaRPr lang="en-US" sz="2500" b="1"/>
          </a:p>
          <a:p>
            <a:pPr marL="342900" indent="-342900" algn="ctr">
              <a:lnSpc>
                <a:spcPct val="110000"/>
              </a:lnSpc>
              <a:spcBef>
                <a:spcPct val="20000"/>
              </a:spcBef>
            </a:pPr>
            <a:r>
              <a:rPr lang="en-US" sz="2500" b="1"/>
              <a:t>	Given these changes and the Mountain Pine Beetle Epidemic, many perceive that the B.C. forest industry is in crisis.</a:t>
            </a:r>
          </a:p>
          <a:p>
            <a:pPr marL="342900" indent="-342900" algn="ctr">
              <a:lnSpc>
                <a:spcPct val="110000"/>
              </a:lnSpc>
              <a:spcBef>
                <a:spcPct val="20000"/>
              </a:spcBef>
            </a:pPr>
            <a:endParaRPr lang="fr-CA" sz="2500" b="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BB6D0F1-9CEF-4F8E-8F5D-C0C65240B689}" type="slidenum">
              <a:rPr lang="en-US" sz="1400"/>
              <a:pPr algn="r"/>
              <a:t>5</a:t>
            </a:fld>
            <a:endParaRPr lang="en-US" sz="1400"/>
          </a:p>
        </p:txBody>
      </p:sp>
      <p:sp>
        <p:nvSpPr>
          <p:cNvPr id="23554" name="Rectangle 2"/>
          <p:cNvSpPr>
            <a:spLocks noGrp="1" noChangeArrowheads="1"/>
          </p:cNvSpPr>
          <p:nvPr>
            <p:ph type="title" idx="4294967295"/>
          </p:nvPr>
        </p:nvSpPr>
        <p:spPr>
          <a:xfrm>
            <a:off x="676275" y="0"/>
            <a:ext cx="7772400" cy="647700"/>
          </a:xfrm>
        </p:spPr>
        <p:txBody>
          <a:bodyPr/>
          <a:lstStyle/>
          <a:p>
            <a:pPr eaLnBrk="1" hangingPunct="1"/>
            <a:r>
              <a:rPr lang="en-US" sz="2800" smtClean="0">
                <a:solidFill>
                  <a:schemeClr val="bg1"/>
                </a:solidFill>
                <a:latin typeface="Verdana" pitchFamily="34" charset="0"/>
              </a:rPr>
              <a:t>Current Financial Meltdown</a:t>
            </a:r>
          </a:p>
        </p:txBody>
      </p:sp>
      <p:sp>
        <p:nvSpPr>
          <p:cNvPr id="23555" name="Rectangle 3"/>
          <p:cNvSpPr>
            <a:spLocks noGrp="1" noChangeArrowheads="1"/>
          </p:cNvSpPr>
          <p:nvPr>
            <p:ph type="body" idx="4294967295"/>
          </p:nvPr>
        </p:nvSpPr>
        <p:spPr>
          <a:xfrm>
            <a:off x="792163" y="1068388"/>
            <a:ext cx="8067675" cy="4521200"/>
          </a:xfrm>
        </p:spPr>
        <p:txBody>
          <a:bodyPr/>
          <a:lstStyle/>
          <a:p>
            <a:pPr marL="419100" indent="-419100" eaLnBrk="1" hangingPunct="1">
              <a:spcBef>
                <a:spcPct val="0"/>
              </a:spcBef>
              <a:buFontTx/>
              <a:buNone/>
              <a:tabLst>
                <a:tab pos="7143750" algn="l"/>
                <a:tab pos="7262813" algn="l"/>
              </a:tabLst>
            </a:pPr>
            <a:r>
              <a:rPr lang="en-US" sz="1800" b="1" smtClean="0">
                <a:latin typeface="Verdana" pitchFamily="34" charset="0"/>
              </a:rPr>
              <a:t>Significant credit crunch.  Difficult for even companies with strong balance sheets to operate.</a:t>
            </a:r>
          </a:p>
          <a:p>
            <a:pPr marL="419100" indent="-419100" eaLnBrk="1" hangingPunct="1">
              <a:spcBef>
                <a:spcPct val="0"/>
              </a:spcBef>
              <a:buFontTx/>
              <a:buNone/>
              <a:tabLst>
                <a:tab pos="7143750" algn="l"/>
                <a:tab pos="7262813" algn="l"/>
              </a:tabLst>
            </a:pPr>
            <a:endParaRPr lang="en-US" sz="1800" b="1" smtClean="0">
              <a:latin typeface="Verdana" pitchFamily="34" charset="0"/>
            </a:endParaRPr>
          </a:p>
          <a:p>
            <a:pPr marL="419100" indent="-419100" eaLnBrk="1" hangingPunct="1">
              <a:spcBef>
                <a:spcPct val="0"/>
              </a:spcBef>
              <a:buFontTx/>
              <a:buNone/>
              <a:tabLst>
                <a:tab pos="7143750" algn="l"/>
                <a:tab pos="7262813" algn="l"/>
              </a:tabLst>
            </a:pPr>
            <a:endParaRPr lang="en-US" sz="1800" b="1" smtClean="0">
              <a:latin typeface="Verdana" pitchFamily="34" charset="0"/>
            </a:endParaRPr>
          </a:p>
          <a:p>
            <a:pPr marL="419100" indent="-419100" eaLnBrk="1" hangingPunct="1">
              <a:spcBef>
                <a:spcPct val="0"/>
              </a:spcBef>
              <a:buFontTx/>
              <a:buNone/>
              <a:tabLst>
                <a:tab pos="7143750" algn="l"/>
                <a:tab pos="7262813" algn="l"/>
              </a:tabLst>
            </a:pPr>
            <a:r>
              <a:rPr lang="en-US" sz="1800" b="1" smtClean="0">
                <a:latin typeface="Verdana" pitchFamily="34" charset="0"/>
              </a:rPr>
              <a:t>U.S. housing recovery put off until 2011?</a:t>
            </a:r>
          </a:p>
          <a:p>
            <a:pPr marL="419100" indent="-419100" eaLnBrk="1" hangingPunct="1">
              <a:spcBef>
                <a:spcPct val="0"/>
              </a:spcBef>
              <a:buFontTx/>
              <a:buNone/>
              <a:tabLst>
                <a:tab pos="7143750" algn="l"/>
                <a:tab pos="7262813" algn="l"/>
              </a:tabLst>
            </a:pPr>
            <a:endParaRPr lang="en-US" sz="1800" b="1" smtClean="0">
              <a:latin typeface="Verdana" pitchFamily="34" charset="0"/>
            </a:endParaRPr>
          </a:p>
          <a:p>
            <a:pPr marL="419100" indent="-419100" eaLnBrk="1" hangingPunct="1">
              <a:spcBef>
                <a:spcPct val="0"/>
              </a:spcBef>
              <a:tabLst>
                <a:tab pos="7143750" algn="l"/>
                <a:tab pos="7262813" algn="l"/>
              </a:tabLst>
            </a:pPr>
            <a:r>
              <a:rPr lang="en-US" sz="1800" b="1" smtClean="0">
                <a:latin typeface="Verdana" pitchFamily="34" charset="0"/>
              </a:rPr>
              <a:t>Good news:  absolute inventory of unsold U.S. homes has been dropping.</a:t>
            </a:r>
          </a:p>
          <a:p>
            <a:pPr marL="419100" indent="-419100" eaLnBrk="1" hangingPunct="1">
              <a:spcBef>
                <a:spcPct val="0"/>
              </a:spcBef>
              <a:tabLst>
                <a:tab pos="7143750" algn="l"/>
                <a:tab pos="7262813" algn="l"/>
              </a:tabLst>
            </a:pPr>
            <a:endParaRPr lang="en-US" sz="1800" b="1" smtClean="0">
              <a:latin typeface="Verdana" pitchFamily="34" charset="0"/>
            </a:endParaRPr>
          </a:p>
          <a:p>
            <a:pPr marL="419100" indent="-419100" eaLnBrk="1" hangingPunct="1">
              <a:spcBef>
                <a:spcPct val="0"/>
              </a:spcBef>
              <a:tabLst>
                <a:tab pos="7143750" algn="l"/>
                <a:tab pos="7262813" algn="l"/>
              </a:tabLst>
            </a:pPr>
            <a:r>
              <a:rPr lang="en-US" sz="1800" b="1" smtClean="0">
                <a:latin typeface="Verdana" pitchFamily="34" charset="0"/>
              </a:rPr>
              <a:t>Bad news: months of inventory has risen, and likely to stay bad due to a lack of financing for 1-2 years.</a:t>
            </a:r>
          </a:p>
          <a:p>
            <a:pPr marL="419100" indent="-419100" eaLnBrk="1" hangingPunct="1">
              <a:spcBef>
                <a:spcPct val="0"/>
              </a:spcBef>
              <a:tabLst>
                <a:tab pos="7143750" algn="l"/>
                <a:tab pos="7262813" algn="l"/>
              </a:tabLst>
            </a:pPr>
            <a:endParaRPr lang="en-US" sz="1800" b="1" smtClean="0">
              <a:latin typeface="Verdana" pitchFamily="34" charset="0"/>
            </a:endParaRPr>
          </a:p>
          <a:p>
            <a:pPr marL="419100" indent="-419100" eaLnBrk="1" hangingPunct="1">
              <a:spcBef>
                <a:spcPct val="0"/>
              </a:spcBef>
              <a:tabLst>
                <a:tab pos="7143750" algn="l"/>
                <a:tab pos="7262813" algn="l"/>
              </a:tabLst>
            </a:pPr>
            <a:endParaRPr lang="en-US" sz="1800" b="1" smtClean="0">
              <a:latin typeface="Verdana" pitchFamily="34" charset="0"/>
            </a:endParaRPr>
          </a:p>
          <a:p>
            <a:pPr marL="419100" indent="-419100" eaLnBrk="1" hangingPunct="1">
              <a:spcBef>
                <a:spcPct val="0"/>
              </a:spcBef>
              <a:tabLst>
                <a:tab pos="7143750" algn="l"/>
                <a:tab pos="7262813" algn="l"/>
              </a:tabLst>
            </a:pPr>
            <a:endParaRPr lang="en-US" sz="1800" b="1" smtClean="0">
              <a:latin typeface="Verdana" pitchFamily="34" charset="0"/>
            </a:endParaRPr>
          </a:p>
          <a:p>
            <a:pPr marL="419100" indent="-419100" eaLnBrk="1" hangingPunct="1">
              <a:spcBef>
                <a:spcPct val="0"/>
              </a:spcBef>
              <a:tabLst>
                <a:tab pos="7143750" algn="l"/>
                <a:tab pos="7262813" algn="l"/>
              </a:tabLst>
            </a:pPr>
            <a:endParaRPr lang="en-US" sz="1800" b="1" smtClean="0">
              <a:latin typeface="Verdana" pitchFamily="34" charset="0"/>
            </a:endParaRPr>
          </a:p>
          <a:p>
            <a:pPr marL="419100" indent="-419100" eaLnBrk="1" hangingPunct="1">
              <a:spcBef>
                <a:spcPct val="0"/>
              </a:spcBef>
              <a:buFontTx/>
              <a:buNone/>
              <a:tabLst>
                <a:tab pos="7143750" algn="l"/>
                <a:tab pos="7262813" algn="l"/>
              </a:tabLst>
            </a:pPr>
            <a:r>
              <a:rPr lang="en-US" sz="1800" b="1" smtClean="0">
                <a:latin typeface="Verdana" pitchFamily="34" charset="0"/>
              </a:rPr>
              <a:t>Still lots of macro-economic unknowns.  Could we be facing a “lost decade” of growth like Japan experienced?</a:t>
            </a:r>
          </a:p>
        </p:txBody>
      </p:sp>
      <p:pic>
        <p:nvPicPr>
          <p:cNvPr id="23556" name="Picture 4"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3"/>
          <p:cNvSpPr>
            <a:spLocks noGrp="1"/>
          </p:cNvSpPr>
          <p:nvPr>
            <p:ph type="sldNum" sz="quarter" idx="12"/>
          </p:nvPr>
        </p:nvSpPr>
        <p:spPr>
          <a:noFill/>
        </p:spPr>
        <p:txBody>
          <a:bodyPr/>
          <a:lstStyle/>
          <a:p>
            <a:fld id="{10B48F82-7DF7-4904-80B3-AF61398FFFA1}" type="slidenum">
              <a:rPr lang="en-US" smtClean="0"/>
              <a:pPr/>
              <a:t>6</a:t>
            </a:fld>
            <a:endParaRPr lang="en-US" smtClean="0"/>
          </a:p>
        </p:txBody>
      </p:sp>
      <p:pic>
        <p:nvPicPr>
          <p:cNvPr id="25602" name="Picture 6"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pic>
        <p:nvPicPr>
          <p:cNvPr id="25603" name="Picture 4"/>
          <p:cNvPicPr>
            <a:picLocks noChangeAspect="1" noChangeArrowheads="1"/>
          </p:cNvPicPr>
          <p:nvPr/>
        </p:nvPicPr>
        <p:blipFill>
          <a:blip r:embed="rId4"/>
          <a:srcRect/>
          <a:stretch>
            <a:fillRect/>
          </a:stretch>
        </p:blipFill>
        <p:spPr bwMode="auto">
          <a:xfrm>
            <a:off x="1147763" y="1300163"/>
            <a:ext cx="6276975" cy="3967162"/>
          </a:xfrm>
          <a:prstGeom prst="rect">
            <a:avLst/>
          </a:prstGeom>
          <a:noFill/>
          <a:ln w="9525">
            <a:noFill/>
            <a:miter lim="800000"/>
            <a:headEnd/>
            <a:tailEnd/>
          </a:ln>
        </p:spPr>
      </p:pic>
      <p:sp>
        <p:nvSpPr>
          <p:cNvPr id="25604" name="Text Box 5"/>
          <p:cNvSpPr txBox="1">
            <a:spLocks noChangeArrowheads="1"/>
          </p:cNvSpPr>
          <p:nvPr/>
        </p:nvSpPr>
        <p:spPr bwMode="auto">
          <a:xfrm>
            <a:off x="827088" y="0"/>
            <a:ext cx="7277100" cy="520700"/>
          </a:xfrm>
          <a:prstGeom prst="rect">
            <a:avLst/>
          </a:prstGeom>
          <a:noFill/>
          <a:ln w="9525">
            <a:noFill/>
            <a:miter lim="800000"/>
            <a:headEnd/>
            <a:tailEnd/>
          </a:ln>
        </p:spPr>
        <p:txBody>
          <a:bodyPr/>
          <a:lstStyle/>
          <a:p>
            <a:pPr lvl="1" algn="ctr"/>
            <a:r>
              <a:rPr lang="en-US">
                <a:solidFill>
                  <a:schemeClr val="bg1"/>
                </a:solidFill>
              </a:rPr>
              <a:t>Current Financial Meltdown</a:t>
            </a:r>
          </a:p>
        </p:txBody>
      </p:sp>
      <p:sp>
        <p:nvSpPr>
          <p:cNvPr id="25605" name="Text Box 6"/>
          <p:cNvSpPr txBox="1">
            <a:spLocks noChangeArrowheads="1"/>
          </p:cNvSpPr>
          <p:nvPr/>
        </p:nvSpPr>
        <p:spPr bwMode="auto">
          <a:xfrm>
            <a:off x="228600" y="819150"/>
            <a:ext cx="8705850" cy="366713"/>
          </a:xfrm>
          <a:prstGeom prst="rect">
            <a:avLst/>
          </a:prstGeom>
          <a:noFill/>
          <a:ln w="9525">
            <a:noFill/>
            <a:miter lim="800000"/>
            <a:headEnd/>
            <a:tailEnd/>
          </a:ln>
        </p:spPr>
        <p:txBody>
          <a:bodyPr>
            <a:spAutoFit/>
          </a:bodyPr>
          <a:lstStyle/>
          <a:p>
            <a:r>
              <a:rPr lang="en-US" sz="1800" b="1">
                <a:latin typeface="Arial" charset="0"/>
              </a:rPr>
              <a:t>World Currencies Movement As Of October 24, 2008, (Vs. Q2/2008 Average)</a:t>
            </a:r>
          </a:p>
        </p:txBody>
      </p:sp>
      <p:sp>
        <p:nvSpPr>
          <p:cNvPr id="25606" name="Text Box 7"/>
          <p:cNvSpPr txBox="1">
            <a:spLocks noChangeArrowheads="1"/>
          </p:cNvSpPr>
          <p:nvPr/>
        </p:nvSpPr>
        <p:spPr bwMode="auto">
          <a:xfrm>
            <a:off x="885825" y="5076825"/>
            <a:ext cx="7334250" cy="1192213"/>
          </a:xfrm>
          <a:prstGeom prst="rect">
            <a:avLst/>
          </a:prstGeom>
          <a:noFill/>
          <a:ln w="9525">
            <a:noFill/>
            <a:miter lim="800000"/>
            <a:headEnd/>
            <a:tailEnd/>
          </a:ln>
        </p:spPr>
        <p:txBody>
          <a:bodyPr>
            <a:spAutoFit/>
          </a:bodyPr>
          <a:lstStyle/>
          <a:p>
            <a:pPr>
              <a:spcBef>
                <a:spcPct val="50000"/>
              </a:spcBef>
            </a:pPr>
            <a:r>
              <a:rPr lang="en-US" sz="1600">
                <a:latin typeface="Arial" charset="0"/>
              </a:rPr>
              <a:t>$C has gotten hit against the $US….but some of our competitors have been hit even harder.</a:t>
            </a:r>
          </a:p>
          <a:p>
            <a:pPr>
              <a:spcBef>
                <a:spcPct val="50000"/>
              </a:spcBef>
            </a:pPr>
            <a:r>
              <a:rPr lang="en-US" sz="1600">
                <a:latin typeface="Arial" charset="0"/>
              </a:rPr>
              <a:t>Generally good for our competitive position, but also puts downward pressure on $US prices.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3"/>
          <p:cNvSpPr>
            <a:spLocks noGrp="1"/>
          </p:cNvSpPr>
          <p:nvPr>
            <p:ph type="sldNum" sz="quarter" idx="12"/>
          </p:nvPr>
        </p:nvSpPr>
        <p:spPr>
          <a:noFill/>
        </p:spPr>
        <p:txBody>
          <a:bodyPr/>
          <a:lstStyle/>
          <a:p>
            <a:fld id="{28AA7EB0-06F0-431C-B2FE-EE9861BF6BA5}" type="slidenum">
              <a:rPr lang="en-US" smtClean="0"/>
              <a:pPr/>
              <a:t>7</a:t>
            </a:fld>
            <a:endParaRPr lang="en-US" smtClean="0"/>
          </a:p>
        </p:txBody>
      </p:sp>
      <p:pic>
        <p:nvPicPr>
          <p:cNvPr id="27650" name="Picture 6"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27651" name="Text Box 5"/>
          <p:cNvSpPr txBox="1">
            <a:spLocks noChangeArrowheads="1"/>
          </p:cNvSpPr>
          <p:nvPr/>
        </p:nvSpPr>
        <p:spPr bwMode="auto">
          <a:xfrm>
            <a:off x="903288" y="0"/>
            <a:ext cx="7277100" cy="520700"/>
          </a:xfrm>
          <a:prstGeom prst="rect">
            <a:avLst/>
          </a:prstGeom>
          <a:noFill/>
          <a:ln w="9525">
            <a:noFill/>
            <a:miter lim="800000"/>
            <a:headEnd/>
            <a:tailEnd/>
          </a:ln>
        </p:spPr>
        <p:txBody>
          <a:bodyPr/>
          <a:lstStyle/>
          <a:p>
            <a:pPr lvl="1" algn="ctr"/>
            <a:r>
              <a:rPr lang="en-US">
                <a:solidFill>
                  <a:schemeClr val="bg1"/>
                </a:solidFill>
              </a:rPr>
              <a:t>Current Financial Meltdown</a:t>
            </a:r>
          </a:p>
        </p:txBody>
      </p:sp>
      <p:pic>
        <p:nvPicPr>
          <p:cNvPr id="27652" name="Picture 5"/>
          <p:cNvPicPr>
            <a:picLocks noChangeAspect="1" noChangeArrowheads="1"/>
          </p:cNvPicPr>
          <p:nvPr/>
        </p:nvPicPr>
        <p:blipFill>
          <a:blip r:embed="rId4"/>
          <a:srcRect/>
          <a:stretch>
            <a:fillRect/>
          </a:stretch>
        </p:blipFill>
        <p:spPr bwMode="auto">
          <a:xfrm>
            <a:off x="1643063" y="1543050"/>
            <a:ext cx="5481637" cy="3124200"/>
          </a:xfrm>
          <a:prstGeom prst="rect">
            <a:avLst/>
          </a:prstGeom>
          <a:noFill/>
          <a:ln w="9525">
            <a:noFill/>
            <a:miter lim="800000"/>
            <a:headEnd/>
            <a:tailEnd/>
          </a:ln>
        </p:spPr>
      </p:pic>
      <p:sp>
        <p:nvSpPr>
          <p:cNvPr id="27653" name="Text Box 6"/>
          <p:cNvSpPr txBox="1">
            <a:spLocks noChangeArrowheads="1"/>
          </p:cNvSpPr>
          <p:nvPr/>
        </p:nvSpPr>
        <p:spPr bwMode="auto">
          <a:xfrm>
            <a:off x="1038225" y="4667250"/>
            <a:ext cx="7439025" cy="2244725"/>
          </a:xfrm>
          <a:prstGeom prst="rect">
            <a:avLst/>
          </a:prstGeom>
          <a:noFill/>
          <a:ln w="9525">
            <a:noFill/>
            <a:miter lim="800000"/>
            <a:headEnd/>
            <a:tailEnd/>
          </a:ln>
        </p:spPr>
        <p:txBody>
          <a:bodyPr>
            <a:spAutoFit/>
          </a:bodyPr>
          <a:lstStyle/>
          <a:p>
            <a:pPr>
              <a:spcBef>
                <a:spcPct val="50000"/>
              </a:spcBef>
            </a:pPr>
            <a:r>
              <a:rPr lang="en-US" sz="1800" b="1"/>
              <a:t>The change in currencies has shifted the global cost curve down </a:t>
            </a:r>
            <a:r>
              <a:rPr lang="en-US" sz="1800" b="1">
                <a:latin typeface="Arial" charset="0"/>
              </a:rPr>
              <a:t>–</a:t>
            </a:r>
            <a:r>
              <a:rPr lang="en-US" sz="1800" b="1"/>
              <a:t> biggest drops in Oceania and Brazil, but B.C. is amongst the most competitive.</a:t>
            </a:r>
          </a:p>
          <a:p>
            <a:pPr>
              <a:spcBef>
                <a:spcPct val="50000"/>
              </a:spcBef>
            </a:pPr>
            <a:r>
              <a:rPr lang="en-US" sz="1800" b="1"/>
              <a:t>U.S. South still competitive, and U.W. PNW at the top of the curve.</a:t>
            </a:r>
          </a:p>
          <a:p>
            <a:pPr>
              <a:spcBef>
                <a:spcPct val="50000"/>
              </a:spcBef>
            </a:pPr>
            <a:endParaRPr lang="en-US"/>
          </a:p>
        </p:txBody>
      </p:sp>
      <p:sp>
        <p:nvSpPr>
          <p:cNvPr id="27654" name="TextBox 6"/>
          <p:cNvSpPr txBox="1">
            <a:spLocks noChangeArrowheads="1"/>
          </p:cNvSpPr>
          <p:nvPr/>
        </p:nvSpPr>
        <p:spPr bwMode="auto">
          <a:xfrm>
            <a:off x="857250" y="1019175"/>
            <a:ext cx="7924800" cy="708025"/>
          </a:xfrm>
          <a:prstGeom prst="rect">
            <a:avLst/>
          </a:prstGeom>
          <a:noFill/>
          <a:ln w="9525">
            <a:noFill/>
            <a:miter lim="800000"/>
            <a:headEnd/>
            <a:tailEnd/>
          </a:ln>
        </p:spPr>
        <p:txBody>
          <a:bodyPr>
            <a:spAutoFit/>
          </a:bodyPr>
          <a:lstStyle/>
          <a:p>
            <a:r>
              <a:rPr lang="en-US" sz="2000" b="1"/>
              <a:t>Average Delivered Conifer Pulpwood Prices: Before &amp; After Recent Change in Exchange Rates</a:t>
            </a:r>
            <a:endParaRPr lang="en-CA" sz="20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3"/>
          <p:cNvSpPr>
            <a:spLocks noGrp="1"/>
          </p:cNvSpPr>
          <p:nvPr>
            <p:ph type="sldNum" sz="quarter" idx="12"/>
          </p:nvPr>
        </p:nvSpPr>
        <p:spPr>
          <a:noFill/>
        </p:spPr>
        <p:txBody>
          <a:bodyPr/>
          <a:lstStyle/>
          <a:p>
            <a:fld id="{305BA549-899B-4023-B25F-387296B95157}" type="slidenum">
              <a:rPr lang="en-US" smtClean="0"/>
              <a:pPr/>
              <a:t>8</a:t>
            </a:fld>
            <a:endParaRPr lang="en-US" smtClean="0"/>
          </a:p>
        </p:txBody>
      </p:sp>
      <p:pic>
        <p:nvPicPr>
          <p:cNvPr id="29698" name="Picture 6"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29699" name="Text Box 5"/>
          <p:cNvSpPr txBox="1">
            <a:spLocks noChangeArrowheads="1"/>
          </p:cNvSpPr>
          <p:nvPr/>
        </p:nvSpPr>
        <p:spPr bwMode="auto">
          <a:xfrm>
            <a:off x="836613" y="123825"/>
            <a:ext cx="7277100" cy="520700"/>
          </a:xfrm>
          <a:prstGeom prst="rect">
            <a:avLst/>
          </a:prstGeom>
          <a:noFill/>
          <a:ln w="9525">
            <a:noFill/>
            <a:miter lim="800000"/>
            <a:headEnd/>
            <a:tailEnd/>
          </a:ln>
        </p:spPr>
        <p:txBody>
          <a:bodyPr/>
          <a:lstStyle/>
          <a:p>
            <a:pPr lvl="1" algn="ctr"/>
            <a:r>
              <a:rPr lang="en-US">
                <a:solidFill>
                  <a:schemeClr val="bg1"/>
                </a:solidFill>
                <a:latin typeface="Arial" charset="0"/>
              </a:rPr>
              <a:t>Current Financial Meltdown</a:t>
            </a:r>
          </a:p>
        </p:txBody>
      </p:sp>
      <p:pic>
        <p:nvPicPr>
          <p:cNvPr id="29700" name="Picture 5"/>
          <p:cNvPicPr>
            <a:picLocks noChangeAspect="1" noChangeArrowheads="1"/>
          </p:cNvPicPr>
          <p:nvPr/>
        </p:nvPicPr>
        <p:blipFill>
          <a:blip r:embed="rId4"/>
          <a:srcRect/>
          <a:stretch>
            <a:fillRect/>
          </a:stretch>
        </p:blipFill>
        <p:spPr bwMode="auto">
          <a:xfrm>
            <a:off x="1519238" y="938213"/>
            <a:ext cx="5915025" cy="4105275"/>
          </a:xfrm>
          <a:prstGeom prst="rect">
            <a:avLst/>
          </a:prstGeom>
          <a:noFill/>
          <a:ln w="9525">
            <a:noFill/>
            <a:miter lim="800000"/>
            <a:headEnd/>
            <a:tailEnd/>
          </a:ln>
        </p:spPr>
      </p:pic>
      <p:sp>
        <p:nvSpPr>
          <p:cNvPr id="29701" name="Text Box 6"/>
          <p:cNvSpPr txBox="1">
            <a:spLocks noChangeArrowheads="1"/>
          </p:cNvSpPr>
          <p:nvPr/>
        </p:nvSpPr>
        <p:spPr bwMode="auto">
          <a:xfrm>
            <a:off x="1123950" y="5133975"/>
            <a:ext cx="6705600" cy="366713"/>
          </a:xfrm>
          <a:prstGeom prst="rect">
            <a:avLst/>
          </a:prstGeom>
          <a:noFill/>
          <a:ln w="9525">
            <a:noFill/>
            <a:miter lim="800000"/>
            <a:headEnd/>
            <a:tailEnd/>
          </a:ln>
        </p:spPr>
        <p:txBody>
          <a:bodyPr>
            <a:spAutoFit/>
          </a:bodyPr>
          <a:lstStyle/>
          <a:p>
            <a:pPr>
              <a:spcBef>
                <a:spcPct val="50000"/>
              </a:spcBef>
            </a:pPr>
            <a:r>
              <a:rPr lang="en-US" sz="1800" b="1">
                <a:latin typeface="Arial" charset="0"/>
              </a:rPr>
              <a:t>Cost of ocean freight transport has fallen through the floor</a:t>
            </a:r>
            <a:r>
              <a:rPr lang="en-US" sz="1800">
                <a:latin typeface="Arial"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3"/>
          <p:cNvSpPr>
            <a:spLocks noGrp="1"/>
          </p:cNvSpPr>
          <p:nvPr>
            <p:ph type="sldNum" sz="quarter" idx="12"/>
          </p:nvPr>
        </p:nvSpPr>
        <p:spPr>
          <a:noFill/>
        </p:spPr>
        <p:txBody>
          <a:bodyPr/>
          <a:lstStyle/>
          <a:p>
            <a:fld id="{E583720C-2DC2-4283-B133-F596014BC6B9}" type="slidenum">
              <a:rPr lang="en-US" smtClean="0"/>
              <a:pPr/>
              <a:t>9</a:t>
            </a:fld>
            <a:endParaRPr lang="en-US" smtClean="0"/>
          </a:p>
        </p:txBody>
      </p:sp>
      <p:pic>
        <p:nvPicPr>
          <p:cNvPr id="31746" name="Picture 6"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31747" name="Text Box 5"/>
          <p:cNvSpPr txBox="1">
            <a:spLocks noChangeArrowheads="1"/>
          </p:cNvSpPr>
          <p:nvPr/>
        </p:nvSpPr>
        <p:spPr bwMode="auto">
          <a:xfrm>
            <a:off x="836613" y="123825"/>
            <a:ext cx="7277100" cy="520700"/>
          </a:xfrm>
          <a:prstGeom prst="rect">
            <a:avLst/>
          </a:prstGeom>
          <a:noFill/>
          <a:ln w="9525">
            <a:noFill/>
            <a:miter lim="800000"/>
            <a:headEnd/>
            <a:tailEnd/>
          </a:ln>
        </p:spPr>
        <p:txBody>
          <a:bodyPr/>
          <a:lstStyle/>
          <a:p>
            <a:pPr lvl="1" algn="ctr"/>
            <a:r>
              <a:rPr lang="en-US">
                <a:solidFill>
                  <a:schemeClr val="bg1"/>
                </a:solidFill>
              </a:rPr>
              <a:t>Current Financial Meltdown</a:t>
            </a:r>
          </a:p>
        </p:txBody>
      </p:sp>
      <p:pic>
        <p:nvPicPr>
          <p:cNvPr id="31748" name="Picture 5"/>
          <p:cNvPicPr>
            <a:picLocks noChangeAspect="1" noChangeArrowheads="1"/>
          </p:cNvPicPr>
          <p:nvPr/>
        </p:nvPicPr>
        <p:blipFill>
          <a:blip r:embed="rId4"/>
          <a:srcRect/>
          <a:stretch>
            <a:fillRect/>
          </a:stretch>
        </p:blipFill>
        <p:spPr bwMode="auto">
          <a:xfrm>
            <a:off x="739775" y="1524000"/>
            <a:ext cx="7881938" cy="2228850"/>
          </a:xfrm>
          <a:prstGeom prst="rect">
            <a:avLst/>
          </a:prstGeom>
          <a:noFill/>
          <a:ln w="9525">
            <a:noFill/>
            <a:miter lim="800000"/>
            <a:headEnd/>
            <a:tailEnd/>
          </a:ln>
        </p:spPr>
      </p:pic>
      <p:sp>
        <p:nvSpPr>
          <p:cNvPr id="31749" name="Text Box 6"/>
          <p:cNvSpPr txBox="1">
            <a:spLocks noChangeArrowheads="1"/>
          </p:cNvSpPr>
          <p:nvPr/>
        </p:nvSpPr>
        <p:spPr bwMode="auto">
          <a:xfrm>
            <a:off x="857250" y="4048125"/>
            <a:ext cx="7858125" cy="2032000"/>
          </a:xfrm>
          <a:prstGeom prst="rect">
            <a:avLst/>
          </a:prstGeom>
          <a:noFill/>
          <a:ln w="9525">
            <a:noFill/>
            <a:miter lim="800000"/>
            <a:headEnd/>
            <a:tailEnd/>
          </a:ln>
        </p:spPr>
        <p:txBody>
          <a:bodyPr>
            <a:spAutoFit/>
          </a:bodyPr>
          <a:lstStyle/>
          <a:p>
            <a:pPr>
              <a:spcBef>
                <a:spcPct val="50000"/>
              </a:spcBef>
            </a:pPr>
            <a:r>
              <a:rPr lang="en-US" sz="1800" b="1">
                <a:latin typeface="Arial" charset="0"/>
              </a:rPr>
              <a:t>From a Chinese perspective, Canadian lumber is becoming a competitive substitute for Russia logs &amp; lumber – even without the prospective increases in Russia’s log export taxes.</a:t>
            </a:r>
          </a:p>
          <a:p>
            <a:pPr>
              <a:spcBef>
                <a:spcPct val="50000"/>
              </a:spcBef>
            </a:pPr>
            <a:endParaRPr lang="en-US" sz="1800" b="1">
              <a:latin typeface="Arial" charset="0"/>
            </a:endParaRPr>
          </a:p>
          <a:p>
            <a:pPr>
              <a:spcBef>
                <a:spcPct val="50000"/>
              </a:spcBef>
            </a:pPr>
            <a:r>
              <a:rPr lang="en-US" sz="1800" b="1">
                <a:latin typeface="Arial" charset="0"/>
              </a:rPr>
              <a:t>Recent exchange rate moves have improved Canada’s position vs Russia and USA.</a:t>
            </a:r>
          </a:p>
        </p:txBody>
      </p:sp>
      <p:sp>
        <p:nvSpPr>
          <p:cNvPr id="31750" name="Text Box 7"/>
          <p:cNvSpPr txBox="1">
            <a:spLocks noChangeArrowheads="1"/>
          </p:cNvSpPr>
          <p:nvPr/>
        </p:nvSpPr>
        <p:spPr bwMode="auto">
          <a:xfrm>
            <a:off x="990600" y="962025"/>
            <a:ext cx="7143750" cy="366713"/>
          </a:xfrm>
          <a:prstGeom prst="rect">
            <a:avLst/>
          </a:prstGeom>
          <a:noFill/>
          <a:ln w="9525">
            <a:noFill/>
            <a:miter lim="800000"/>
            <a:headEnd/>
            <a:tailEnd/>
          </a:ln>
        </p:spPr>
        <p:txBody>
          <a:bodyPr>
            <a:spAutoFit/>
          </a:bodyPr>
          <a:lstStyle/>
          <a:p>
            <a:pPr>
              <a:spcBef>
                <a:spcPct val="50000"/>
              </a:spcBef>
            </a:pPr>
            <a:r>
              <a:rPr lang="en-US" sz="1800" b="1">
                <a:latin typeface="Arial" charset="0"/>
              </a:rPr>
              <a:t>China’s Softwood Lumber Import Prices, 2007 And 2008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2"/>
          </p:nvPr>
        </p:nvSpPr>
        <p:spPr>
          <a:noFill/>
        </p:spPr>
        <p:txBody>
          <a:bodyPr/>
          <a:lstStyle/>
          <a:p>
            <a:fld id="{32BD825E-A6DD-4562-A641-B08B1076EE22}" type="slidenum">
              <a:rPr lang="en-US" smtClean="0"/>
              <a:pPr/>
              <a:t>10</a:t>
            </a:fld>
            <a:endParaRPr lang="en-US" smtClean="0"/>
          </a:p>
        </p:txBody>
      </p:sp>
      <p:sp>
        <p:nvSpPr>
          <p:cNvPr id="33794" name="TextBox 2"/>
          <p:cNvSpPr txBox="1">
            <a:spLocks noChangeArrowheads="1"/>
          </p:cNvSpPr>
          <p:nvPr/>
        </p:nvSpPr>
        <p:spPr bwMode="auto">
          <a:xfrm>
            <a:off x="971550" y="1323975"/>
            <a:ext cx="7553325" cy="2678113"/>
          </a:xfrm>
          <a:prstGeom prst="rect">
            <a:avLst/>
          </a:prstGeom>
          <a:noFill/>
          <a:ln w="9525">
            <a:noFill/>
            <a:miter lim="800000"/>
            <a:headEnd/>
            <a:tailEnd/>
          </a:ln>
        </p:spPr>
        <p:txBody>
          <a:bodyPr>
            <a:spAutoFit/>
          </a:bodyPr>
          <a:lstStyle/>
          <a:p>
            <a:r>
              <a:rPr lang="en-US"/>
              <a:t>Energy </a:t>
            </a:r>
          </a:p>
          <a:p>
            <a:endParaRPr lang="en-US"/>
          </a:p>
          <a:p>
            <a:r>
              <a:rPr lang="en-US"/>
              <a:t>and </a:t>
            </a:r>
          </a:p>
          <a:p>
            <a:endParaRPr lang="en-US"/>
          </a:p>
          <a:p>
            <a:r>
              <a:rPr lang="en-US"/>
              <a:t>the Convergence of the Markets for Fuel, Food &amp; Fibre</a:t>
            </a:r>
            <a:endParaRPr lang="en-C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3"/>
          <p:cNvSpPr>
            <a:spLocks noGrp="1"/>
          </p:cNvSpPr>
          <p:nvPr>
            <p:ph type="sldNum" sz="quarter" idx="12"/>
          </p:nvPr>
        </p:nvSpPr>
        <p:spPr>
          <a:noFill/>
        </p:spPr>
        <p:txBody>
          <a:bodyPr/>
          <a:lstStyle/>
          <a:p>
            <a:fld id="{909A1B5F-BBE7-4667-B344-AB426FDFE920}" type="slidenum">
              <a:rPr lang="en-US" smtClean="0"/>
              <a:pPr/>
              <a:t>11</a:t>
            </a:fld>
            <a:endParaRPr lang="en-US" smtClean="0"/>
          </a:p>
        </p:txBody>
      </p:sp>
      <p:sp>
        <p:nvSpPr>
          <p:cNvPr id="35842" name="Rectangle 2"/>
          <p:cNvSpPr>
            <a:spLocks noGrp="1" noChangeArrowheads="1"/>
          </p:cNvSpPr>
          <p:nvPr>
            <p:ph type="title" idx="4294967295"/>
          </p:nvPr>
        </p:nvSpPr>
        <p:spPr>
          <a:xfrm>
            <a:off x="303213" y="0"/>
            <a:ext cx="8586787" cy="690563"/>
          </a:xfrm>
        </p:spPr>
        <p:txBody>
          <a:bodyPr/>
          <a:lstStyle/>
          <a:p>
            <a:pPr eaLnBrk="1" hangingPunct="1"/>
            <a:r>
              <a:rPr lang="en-US" sz="2800" smtClean="0">
                <a:solidFill>
                  <a:schemeClr val="bg1"/>
                </a:solidFill>
                <a:latin typeface="Verdana" pitchFamily="34" charset="0"/>
              </a:rPr>
              <a:t> Energy Demand </a:t>
            </a:r>
          </a:p>
        </p:txBody>
      </p:sp>
      <p:sp>
        <p:nvSpPr>
          <p:cNvPr id="35843" name="Rectangle 3"/>
          <p:cNvSpPr>
            <a:spLocks noGrp="1" noChangeArrowheads="1"/>
          </p:cNvSpPr>
          <p:nvPr>
            <p:ph type="body" idx="4294967295"/>
          </p:nvPr>
        </p:nvSpPr>
        <p:spPr>
          <a:xfrm>
            <a:off x="685800" y="928688"/>
            <a:ext cx="7772400" cy="5141912"/>
          </a:xfrm>
        </p:spPr>
        <p:txBody>
          <a:bodyPr/>
          <a:lstStyle/>
          <a:p>
            <a:pPr eaLnBrk="1" hangingPunct="1">
              <a:lnSpc>
                <a:spcPct val="115000"/>
              </a:lnSpc>
              <a:spcBef>
                <a:spcPct val="0"/>
              </a:spcBef>
              <a:tabLst>
                <a:tab pos="7143750" algn="l"/>
                <a:tab pos="7262813" algn="l"/>
              </a:tabLst>
            </a:pPr>
            <a:r>
              <a:rPr lang="en-US" sz="1600" b="1" smtClean="0">
                <a:solidFill>
                  <a:srgbClr val="003300"/>
                </a:solidFill>
                <a:latin typeface="Verdana" pitchFamily="34" charset="0"/>
              </a:rPr>
              <a:t>Global energy demand growing at CAGR of 2% implies a doubling in fossil fuel consumption in ~ 30 years.  Does anyone think fossil fuel supply will double?</a:t>
            </a:r>
          </a:p>
          <a:p>
            <a:pPr eaLnBrk="1" hangingPunct="1">
              <a:lnSpc>
                <a:spcPct val="115000"/>
              </a:lnSpc>
              <a:spcBef>
                <a:spcPct val="0"/>
              </a:spcBef>
              <a:tabLst>
                <a:tab pos="7143750" algn="l"/>
                <a:tab pos="7262813" algn="l"/>
              </a:tabLst>
            </a:pPr>
            <a:endParaRPr lang="en-US" sz="1600" b="1" smtClean="0">
              <a:solidFill>
                <a:srgbClr val="003300"/>
              </a:solidFill>
              <a:latin typeface="Verdana" pitchFamily="34" charset="0"/>
            </a:endParaRPr>
          </a:p>
          <a:p>
            <a:pPr eaLnBrk="1" hangingPunct="1">
              <a:lnSpc>
                <a:spcPct val="115000"/>
              </a:lnSpc>
              <a:spcBef>
                <a:spcPct val="0"/>
              </a:spcBef>
              <a:tabLst>
                <a:tab pos="7143750" algn="l"/>
                <a:tab pos="7262813" algn="l"/>
              </a:tabLst>
            </a:pPr>
            <a:r>
              <a:rPr lang="en-US" sz="1600" b="1" smtClean="0">
                <a:solidFill>
                  <a:srgbClr val="003300"/>
                </a:solidFill>
                <a:latin typeface="Verdana" pitchFamily="34" charset="0"/>
              </a:rPr>
              <a:t>Our 3 price scenarios have oil at $65, $90, $150/barrel</a:t>
            </a:r>
          </a:p>
          <a:p>
            <a:pPr eaLnBrk="1" hangingPunct="1">
              <a:spcBef>
                <a:spcPct val="0"/>
              </a:spcBef>
              <a:tabLst>
                <a:tab pos="7143750" algn="l"/>
                <a:tab pos="7262813" algn="l"/>
              </a:tabLst>
            </a:pPr>
            <a:endParaRPr lang="en-US" sz="1600" b="1" smtClean="0">
              <a:solidFill>
                <a:srgbClr val="003300"/>
              </a:solidFill>
              <a:latin typeface="Verdana" pitchFamily="34" charset="0"/>
            </a:endParaRPr>
          </a:p>
          <a:p>
            <a:pPr eaLnBrk="1" hangingPunct="1">
              <a:spcBef>
                <a:spcPct val="0"/>
              </a:spcBef>
              <a:tabLst>
                <a:tab pos="7143750" algn="l"/>
                <a:tab pos="7262813" algn="l"/>
              </a:tabLst>
            </a:pPr>
            <a:r>
              <a:rPr lang="en-US" sz="1600" b="1" smtClean="0">
                <a:solidFill>
                  <a:srgbClr val="003300"/>
                </a:solidFill>
                <a:latin typeface="Verdana" pitchFamily="34" charset="0"/>
              </a:rPr>
              <a:t>Higher energy prices have a differential impact on the cost of producing forest products.</a:t>
            </a:r>
          </a:p>
          <a:p>
            <a:pPr eaLnBrk="1" hangingPunct="1">
              <a:spcBef>
                <a:spcPct val="0"/>
              </a:spcBef>
              <a:tabLst>
                <a:tab pos="7143750" algn="l"/>
                <a:tab pos="7262813" algn="l"/>
              </a:tabLst>
            </a:pPr>
            <a:endParaRPr lang="en-US" sz="1600" b="1" smtClean="0">
              <a:solidFill>
                <a:srgbClr val="003300"/>
              </a:solidFill>
              <a:latin typeface="Verdana" pitchFamily="34" charset="0"/>
            </a:endParaRPr>
          </a:p>
          <a:p>
            <a:pPr lvl="1" eaLnBrk="1" hangingPunct="1">
              <a:spcBef>
                <a:spcPct val="0"/>
              </a:spcBef>
              <a:tabLst>
                <a:tab pos="7143750" algn="l"/>
                <a:tab pos="7262813" algn="l"/>
              </a:tabLst>
            </a:pPr>
            <a:r>
              <a:rPr lang="en-US" sz="1600" b="1" smtClean="0">
                <a:solidFill>
                  <a:srgbClr val="003300"/>
                </a:solidFill>
                <a:latin typeface="Verdana" pitchFamily="34" charset="0"/>
              </a:rPr>
              <a:t>Newsprint/groundwood papers and recycled paperboard are the most energy-intensive products.</a:t>
            </a:r>
          </a:p>
          <a:p>
            <a:pPr lvl="1" eaLnBrk="1" hangingPunct="1">
              <a:spcBef>
                <a:spcPct val="0"/>
              </a:spcBef>
              <a:tabLst>
                <a:tab pos="7143750" algn="l"/>
                <a:tab pos="7262813" algn="l"/>
              </a:tabLst>
            </a:pPr>
            <a:endParaRPr lang="en-US" sz="1600" b="1" smtClean="0">
              <a:solidFill>
                <a:srgbClr val="003300"/>
              </a:solidFill>
              <a:latin typeface="Verdana" pitchFamily="34" charset="0"/>
            </a:endParaRPr>
          </a:p>
          <a:p>
            <a:pPr lvl="1" eaLnBrk="1" hangingPunct="1">
              <a:spcBef>
                <a:spcPct val="0"/>
              </a:spcBef>
              <a:tabLst>
                <a:tab pos="7143750" algn="l"/>
                <a:tab pos="7262813" algn="l"/>
              </a:tabLst>
            </a:pPr>
            <a:r>
              <a:rPr lang="en-US" sz="1600" b="1" smtClean="0">
                <a:solidFill>
                  <a:srgbClr val="003300"/>
                </a:solidFill>
                <a:latin typeface="Verdana" pitchFamily="34" charset="0"/>
              </a:rPr>
              <a:t>Kraft pulp and the solid wood products are the least energy intensive.</a:t>
            </a:r>
          </a:p>
          <a:p>
            <a:pPr eaLnBrk="1" hangingPunct="1">
              <a:spcBef>
                <a:spcPct val="0"/>
              </a:spcBef>
              <a:buFontTx/>
              <a:buNone/>
              <a:tabLst>
                <a:tab pos="7143750" algn="l"/>
                <a:tab pos="7262813" algn="l"/>
              </a:tabLst>
            </a:pPr>
            <a:endParaRPr lang="en-US" sz="1600" b="1" smtClean="0">
              <a:solidFill>
                <a:srgbClr val="003300"/>
              </a:solidFill>
              <a:latin typeface="Verdana" pitchFamily="34" charset="0"/>
            </a:endParaRPr>
          </a:p>
          <a:p>
            <a:pPr eaLnBrk="1" hangingPunct="1">
              <a:spcBef>
                <a:spcPct val="0"/>
              </a:spcBef>
              <a:tabLst>
                <a:tab pos="7143750" algn="l"/>
                <a:tab pos="7262813" algn="l"/>
              </a:tabLst>
            </a:pPr>
            <a:r>
              <a:rPr lang="en-US" sz="1600" b="1" smtClean="0">
                <a:solidFill>
                  <a:srgbClr val="003300"/>
                </a:solidFill>
                <a:latin typeface="Verdana" pitchFamily="34" charset="0"/>
              </a:rPr>
              <a:t>Higher energy prices also have a particularly negative impact on the cost of transporting bulky products</a:t>
            </a:r>
            <a:endParaRPr lang="en-US" sz="1600" smtClean="0">
              <a:solidFill>
                <a:srgbClr val="003300"/>
              </a:solidFill>
              <a:latin typeface="Verdana" pitchFamily="34" charset="0"/>
            </a:endParaRPr>
          </a:p>
        </p:txBody>
      </p:sp>
      <p:pic>
        <p:nvPicPr>
          <p:cNvPr id="35844" name="Picture 4"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3"/>
          <p:cNvSpPr>
            <a:spLocks noGrp="1"/>
          </p:cNvSpPr>
          <p:nvPr>
            <p:ph type="sldNum" sz="quarter" idx="12"/>
          </p:nvPr>
        </p:nvSpPr>
        <p:spPr>
          <a:noFill/>
        </p:spPr>
        <p:txBody>
          <a:bodyPr/>
          <a:lstStyle/>
          <a:p>
            <a:fld id="{A20BFE2D-FA3A-43FB-B75D-7A902AA735FF}" type="slidenum">
              <a:rPr lang="en-US" smtClean="0"/>
              <a:pPr/>
              <a:t>12</a:t>
            </a:fld>
            <a:endParaRPr lang="en-US" smtClean="0"/>
          </a:p>
        </p:txBody>
      </p:sp>
      <p:sp>
        <p:nvSpPr>
          <p:cNvPr id="37890" name="Rectangle 2"/>
          <p:cNvSpPr>
            <a:spLocks noGrp="1" noChangeArrowheads="1"/>
          </p:cNvSpPr>
          <p:nvPr>
            <p:ph type="title" idx="4294967295"/>
          </p:nvPr>
        </p:nvSpPr>
        <p:spPr>
          <a:xfrm>
            <a:off x="666750" y="866775"/>
            <a:ext cx="7762875" cy="692150"/>
          </a:xfrm>
        </p:spPr>
        <p:txBody>
          <a:bodyPr/>
          <a:lstStyle/>
          <a:p>
            <a:pPr eaLnBrk="1" hangingPunct="1"/>
            <a:r>
              <a:rPr lang="en-US" sz="2000" b="1" smtClean="0"/>
              <a:t>Electricity Prices For Large Industrial Power Customers, 2008</a:t>
            </a:r>
            <a:r>
              <a:rPr lang="en-US" sz="1800" smtClean="0"/>
              <a:t/>
            </a:r>
            <a:br>
              <a:rPr lang="en-US" sz="1800" smtClean="0"/>
            </a:br>
            <a:endParaRPr lang="en-US" sz="1800" smtClean="0"/>
          </a:p>
        </p:txBody>
      </p:sp>
      <p:sp>
        <p:nvSpPr>
          <p:cNvPr id="37891" name="Text Box 4"/>
          <p:cNvSpPr txBox="1">
            <a:spLocks noChangeArrowheads="1"/>
          </p:cNvSpPr>
          <p:nvPr/>
        </p:nvSpPr>
        <p:spPr bwMode="auto">
          <a:xfrm>
            <a:off x="1781175" y="5229225"/>
            <a:ext cx="5610225" cy="152400"/>
          </a:xfrm>
          <a:prstGeom prst="rect">
            <a:avLst/>
          </a:prstGeom>
          <a:noFill/>
          <a:ln w="9525" algn="ctr">
            <a:noFill/>
            <a:miter lim="800000"/>
            <a:headEnd/>
            <a:tailEnd/>
          </a:ln>
        </p:spPr>
        <p:txBody>
          <a:bodyPr lIns="0" tIns="0" rIns="0" bIns="0">
            <a:spAutoFit/>
          </a:bodyPr>
          <a:lstStyle/>
          <a:p>
            <a:pPr algn="ctr">
              <a:spcBef>
                <a:spcPct val="50000"/>
              </a:spcBef>
            </a:pPr>
            <a:r>
              <a:rPr lang="en-US" sz="1000"/>
              <a:t>Source: Stantec</a:t>
            </a:r>
          </a:p>
        </p:txBody>
      </p:sp>
      <p:sp>
        <p:nvSpPr>
          <p:cNvPr id="37892" name="Text Box 7"/>
          <p:cNvSpPr txBox="1">
            <a:spLocks noChangeArrowheads="1"/>
          </p:cNvSpPr>
          <p:nvPr/>
        </p:nvSpPr>
        <p:spPr bwMode="auto">
          <a:xfrm>
            <a:off x="1085850" y="5553075"/>
            <a:ext cx="7162800" cy="1038225"/>
          </a:xfrm>
          <a:prstGeom prst="rect">
            <a:avLst/>
          </a:prstGeom>
          <a:noFill/>
          <a:ln w="9525">
            <a:noFill/>
            <a:miter lim="800000"/>
            <a:headEnd/>
            <a:tailEnd/>
          </a:ln>
        </p:spPr>
        <p:txBody>
          <a:bodyPr lIns="0" tIns="0" rIns="0" bIns="0">
            <a:spAutoFit/>
          </a:bodyPr>
          <a:lstStyle/>
          <a:p>
            <a:pPr algn="ctr">
              <a:spcBef>
                <a:spcPct val="50000"/>
              </a:spcBef>
            </a:pPr>
            <a:r>
              <a:rPr lang="en-US" sz="1600" b="1"/>
              <a:t>BC’s posted industrial electricity prices are amongst the very lowest in North America.</a:t>
            </a:r>
          </a:p>
          <a:p>
            <a:pPr algn="ctr">
              <a:spcBef>
                <a:spcPct val="50000"/>
              </a:spcBef>
            </a:pPr>
            <a:endParaRPr lang="en-US" sz="1200"/>
          </a:p>
          <a:p>
            <a:pPr algn="ctr">
              <a:spcBef>
                <a:spcPct val="50000"/>
              </a:spcBef>
            </a:pPr>
            <a:endParaRPr lang="en-US" sz="1200"/>
          </a:p>
        </p:txBody>
      </p:sp>
      <p:sp>
        <p:nvSpPr>
          <p:cNvPr id="37893" name="Rectangle 2"/>
          <p:cNvSpPr>
            <a:spLocks noChangeArrowheads="1"/>
          </p:cNvSpPr>
          <p:nvPr/>
        </p:nvSpPr>
        <p:spPr bwMode="auto">
          <a:xfrm>
            <a:off x="303213" y="0"/>
            <a:ext cx="8586787" cy="690563"/>
          </a:xfrm>
          <a:prstGeom prst="rect">
            <a:avLst/>
          </a:prstGeom>
          <a:noFill/>
          <a:ln w="9525">
            <a:noFill/>
            <a:miter lim="800000"/>
            <a:headEnd/>
            <a:tailEnd/>
          </a:ln>
        </p:spPr>
        <p:txBody>
          <a:bodyPr anchor="ctr"/>
          <a:lstStyle/>
          <a:p>
            <a:pPr algn="ctr"/>
            <a:r>
              <a:rPr lang="en-US">
                <a:solidFill>
                  <a:schemeClr val="bg1"/>
                </a:solidFill>
              </a:rPr>
              <a:t>Electricity Prices</a:t>
            </a:r>
          </a:p>
        </p:txBody>
      </p:sp>
      <p:pic>
        <p:nvPicPr>
          <p:cNvPr id="37894" name="Picture 8"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pic>
        <p:nvPicPr>
          <p:cNvPr id="37895" name="Picture 11"/>
          <p:cNvPicPr>
            <a:picLocks noChangeAspect="1" noChangeArrowheads="1"/>
          </p:cNvPicPr>
          <p:nvPr/>
        </p:nvPicPr>
        <p:blipFill>
          <a:blip r:embed="rId4"/>
          <a:srcRect/>
          <a:stretch>
            <a:fillRect/>
          </a:stretch>
        </p:blipFill>
        <p:spPr bwMode="auto">
          <a:xfrm>
            <a:off x="2128838" y="1203325"/>
            <a:ext cx="5657850" cy="3981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3"/>
          <p:cNvSpPr>
            <a:spLocks noGrp="1"/>
          </p:cNvSpPr>
          <p:nvPr>
            <p:ph type="sldNum" sz="quarter" idx="12"/>
          </p:nvPr>
        </p:nvSpPr>
        <p:spPr>
          <a:noFill/>
        </p:spPr>
        <p:txBody>
          <a:bodyPr/>
          <a:lstStyle/>
          <a:p>
            <a:fld id="{1642B22A-34A2-4959-82C9-985B44067E72}" type="slidenum">
              <a:rPr lang="en-US" smtClean="0"/>
              <a:pPr/>
              <a:t>13</a:t>
            </a:fld>
            <a:endParaRPr lang="en-US" smtClean="0"/>
          </a:p>
        </p:txBody>
      </p:sp>
      <p:sp>
        <p:nvSpPr>
          <p:cNvPr id="39938" name="Rectangle 2"/>
          <p:cNvSpPr>
            <a:spLocks noGrp="1" noChangeArrowheads="1"/>
          </p:cNvSpPr>
          <p:nvPr>
            <p:ph type="title" idx="4294967295"/>
          </p:nvPr>
        </p:nvSpPr>
        <p:spPr>
          <a:xfrm>
            <a:off x="666750" y="866775"/>
            <a:ext cx="7762875" cy="692150"/>
          </a:xfrm>
        </p:spPr>
        <p:txBody>
          <a:bodyPr/>
          <a:lstStyle/>
          <a:p>
            <a:pPr eaLnBrk="1" hangingPunct="1"/>
            <a:r>
              <a:rPr lang="en-US" sz="2000" smtClean="0"/>
              <a:t>Mechanical Pulping TMP </a:t>
            </a:r>
          </a:p>
        </p:txBody>
      </p:sp>
      <p:sp>
        <p:nvSpPr>
          <p:cNvPr id="39939" name="Text Box 4"/>
          <p:cNvSpPr txBox="1">
            <a:spLocks noChangeArrowheads="1"/>
          </p:cNvSpPr>
          <p:nvPr/>
        </p:nvSpPr>
        <p:spPr bwMode="auto">
          <a:xfrm>
            <a:off x="1800225" y="4368800"/>
            <a:ext cx="5610225" cy="152400"/>
          </a:xfrm>
          <a:prstGeom prst="rect">
            <a:avLst/>
          </a:prstGeom>
          <a:noFill/>
          <a:ln w="9525" algn="ctr">
            <a:noFill/>
            <a:miter lim="800000"/>
            <a:headEnd/>
            <a:tailEnd/>
          </a:ln>
        </p:spPr>
        <p:txBody>
          <a:bodyPr lIns="0" tIns="0" rIns="0" bIns="0">
            <a:spAutoFit/>
          </a:bodyPr>
          <a:lstStyle/>
          <a:p>
            <a:pPr algn="ctr">
              <a:spcBef>
                <a:spcPct val="50000"/>
              </a:spcBef>
            </a:pPr>
            <a:r>
              <a:rPr lang="en-US" sz="1000"/>
              <a:t>Source: Stantec</a:t>
            </a:r>
          </a:p>
        </p:txBody>
      </p:sp>
      <p:pic>
        <p:nvPicPr>
          <p:cNvPr id="39940" name="Picture 7"/>
          <p:cNvPicPr>
            <a:picLocks noChangeAspect="1" noChangeArrowheads="1"/>
          </p:cNvPicPr>
          <p:nvPr/>
        </p:nvPicPr>
        <p:blipFill>
          <a:blip r:embed="rId3"/>
          <a:srcRect/>
          <a:stretch>
            <a:fillRect/>
          </a:stretch>
        </p:blipFill>
        <p:spPr bwMode="auto">
          <a:xfrm>
            <a:off x="2119313" y="1403350"/>
            <a:ext cx="4886325" cy="2906713"/>
          </a:xfrm>
          <a:prstGeom prst="rect">
            <a:avLst/>
          </a:prstGeom>
          <a:noFill/>
          <a:ln w="9525">
            <a:noFill/>
            <a:miter lim="800000"/>
            <a:headEnd/>
            <a:tailEnd/>
          </a:ln>
        </p:spPr>
      </p:pic>
      <p:sp>
        <p:nvSpPr>
          <p:cNvPr id="39941" name="Text Box 8"/>
          <p:cNvSpPr txBox="1">
            <a:spLocks noChangeArrowheads="1"/>
          </p:cNvSpPr>
          <p:nvPr/>
        </p:nvSpPr>
        <p:spPr bwMode="auto">
          <a:xfrm>
            <a:off x="1408113" y="4649788"/>
            <a:ext cx="6400800" cy="1276350"/>
          </a:xfrm>
          <a:prstGeom prst="rect">
            <a:avLst/>
          </a:prstGeom>
          <a:noFill/>
          <a:ln w="9525">
            <a:noFill/>
            <a:miter lim="800000"/>
            <a:headEnd/>
            <a:tailEnd/>
          </a:ln>
        </p:spPr>
        <p:txBody>
          <a:bodyPr lIns="0" tIns="0" rIns="0" bIns="0">
            <a:spAutoFit/>
          </a:bodyPr>
          <a:lstStyle/>
          <a:p>
            <a:pPr>
              <a:spcBef>
                <a:spcPct val="50000"/>
              </a:spcBef>
            </a:pPr>
            <a:r>
              <a:rPr lang="en-US" sz="1400" b="1"/>
              <a:t>A pre-condition for significant mechanical pulping TMP capacity in a region is the availability of relatively low electricity prices.</a:t>
            </a:r>
          </a:p>
          <a:p>
            <a:pPr>
              <a:spcBef>
                <a:spcPct val="50000"/>
              </a:spcBef>
            </a:pPr>
            <a:endParaRPr lang="en-US" sz="1400" b="1"/>
          </a:p>
          <a:p>
            <a:pPr>
              <a:spcBef>
                <a:spcPct val="50000"/>
              </a:spcBef>
            </a:pPr>
            <a:r>
              <a:rPr lang="en-US" sz="1400" b="1"/>
              <a:t>There can be meaningful differences between posted and realized power rates across regions. Rates going forward?</a:t>
            </a:r>
          </a:p>
        </p:txBody>
      </p:sp>
      <p:sp>
        <p:nvSpPr>
          <p:cNvPr id="39942" name="Rectangle 2"/>
          <p:cNvSpPr>
            <a:spLocks noChangeArrowheads="1"/>
          </p:cNvSpPr>
          <p:nvPr/>
        </p:nvSpPr>
        <p:spPr bwMode="auto">
          <a:xfrm>
            <a:off x="-114300" y="0"/>
            <a:ext cx="9391650" cy="690563"/>
          </a:xfrm>
          <a:prstGeom prst="rect">
            <a:avLst/>
          </a:prstGeom>
          <a:noFill/>
          <a:ln w="9525">
            <a:noFill/>
            <a:miter lim="800000"/>
            <a:headEnd/>
            <a:tailEnd/>
          </a:ln>
        </p:spPr>
        <p:txBody>
          <a:bodyPr anchor="ctr"/>
          <a:lstStyle/>
          <a:p>
            <a:pPr algn="ctr"/>
            <a:r>
              <a:rPr lang="en-US">
                <a:solidFill>
                  <a:schemeClr val="bg1"/>
                </a:solidFill>
              </a:rPr>
              <a:t>Exposure of the Mechanical Pulp &amp; Paper Industry</a:t>
            </a:r>
          </a:p>
        </p:txBody>
      </p:sp>
      <p:pic>
        <p:nvPicPr>
          <p:cNvPr id="39943" name="Picture 8" descr="CIBC_WOM_2C_RGB"/>
          <p:cNvPicPr>
            <a:picLocks noChangeAspect="1" noChangeArrowheads="1"/>
          </p:cNvPicPr>
          <p:nvPr/>
        </p:nvPicPr>
        <p:blipFill>
          <a:blip r:embed="rId4"/>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3"/>
          <p:cNvSpPr>
            <a:spLocks noGrp="1"/>
          </p:cNvSpPr>
          <p:nvPr>
            <p:ph type="sldNum" sz="quarter" idx="12"/>
          </p:nvPr>
        </p:nvSpPr>
        <p:spPr>
          <a:noFill/>
        </p:spPr>
        <p:txBody>
          <a:bodyPr/>
          <a:lstStyle/>
          <a:p>
            <a:fld id="{FC63A66E-1503-4FE9-9D42-405B331711FA}" type="slidenum">
              <a:rPr lang="en-US" smtClean="0"/>
              <a:pPr/>
              <a:t>14</a:t>
            </a:fld>
            <a:endParaRPr lang="en-US" smtClean="0"/>
          </a:p>
        </p:txBody>
      </p:sp>
      <p:sp>
        <p:nvSpPr>
          <p:cNvPr id="41986"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r>
              <a:rPr lang="en-US" sz="4400">
                <a:solidFill>
                  <a:schemeClr val="tx2"/>
                </a:solidFill>
              </a:rPr>
              <a:t> </a:t>
            </a:r>
          </a:p>
        </p:txBody>
      </p:sp>
      <p:sp>
        <p:nvSpPr>
          <p:cNvPr id="41987" name="Text Box 4"/>
          <p:cNvSpPr txBox="1">
            <a:spLocks noChangeArrowheads="1"/>
          </p:cNvSpPr>
          <p:nvPr/>
        </p:nvSpPr>
        <p:spPr bwMode="auto">
          <a:xfrm>
            <a:off x="2343150" y="161925"/>
            <a:ext cx="3733800" cy="427038"/>
          </a:xfrm>
          <a:prstGeom prst="rect">
            <a:avLst/>
          </a:prstGeom>
          <a:noFill/>
          <a:ln w="9525">
            <a:noFill/>
            <a:miter lim="800000"/>
            <a:headEnd/>
            <a:tailEnd/>
          </a:ln>
        </p:spPr>
        <p:txBody>
          <a:bodyPr lIns="0" tIns="0" rIns="0" bIns="0">
            <a:spAutoFit/>
          </a:bodyPr>
          <a:lstStyle/>
          <a:p>
            <a:pPr>
              <a:spcBef>
                <a:spcPct val="50000"/>
              </a:spcBef>
            </a:pPr>
            <a:r>
              <a:rPr lang="en-US">
                <a:solidFill>
                  <a:schemeClr val="bg1"/>
                </a:solidFill>
              </a:rPr>
              <a:t>     </a:t>
            </a:r>
          </a:p>
        </p:txBody>
      </p:sp>
      <p:pic>
        <p:nvPicPr>
          <p:cNvPr id="41988"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41989" name="Text Box 5"/>
          <p:cNvSpPr txBox="1">
            <a:spLocks noChangeArrowheads="1"/>
          </p:cNvSpPr>
          <p:nvPr/>
        </p:nvSpPr>
        <p:spPr bwMode="auto">
          <a:xfrm>
            <a:off x="666750" y="122238"/>
            <a:ext cx="7715250" cy="520700"/>
          </a:xfrm>
          <a:prstGeom prst="rect">
            <a:avLst/>
          </a:prstGeom>
          <a:noFill/>
          <a:ln w="9525">
            <a:noFill/>
            <a:miter lim="800000"/>
            <a:headEnd/>
            <a:tailEnd/>
          </a:ln>
        </p:spPr>
        <p:txBody>
          <a:bodyPr/>
          <a:lstStyle/>
          <a:p>
            <a:pPr algn="ctr">
              <a:spcBef>
                <a:spcPct val="50000"/>
              </a:spcBef>
            </a:pPr>
            <a:r>
              <a:rPr lang="en-US">
                <a:solidFill>
                  <a:schemeClr val="bg1"/>
                </a:solidFill>
              </a:rPr>
              <a:t>Regional Exposure to the Price of Carbon</a:t>
            </a:r>
          </a:p>
        </p:txBody>
      </p:sp>
      <p:pic>
        <p:nvPicPr>
          <p:cNvPr id="41990" name="Picture 6"/>
          <p:cNvPicPr>
            <a:picLocks noChangeAspect="1" noChangeArrowheads="1"/>
          </p:cNvPicPr>
          <p:nvPr/>
        </p:nvPicPr>
        <p:blipFill>
          <a:blip r:embed="rId4"/>
          <a:srcRect/>
          <a:stretch>
            <a:fillRect/>
          </a:stretch>
        </p:blipFill>
        <p:spPr bwMode="auto">
          <a:xfrm>
            <a:off x="1258888" y="1041400"/>
            <a:ext cx="6553200" cy="3959225"/>
          </a:xfrm>
          <a:prstGeom prst="rect">
            <a:avLst/>
          </a:prstGeom>
          <a:noFill/>
          <a:ln w="9525" algn="ctr">
            <a:noFill/>
            <a:miter lim="800000"/>
            <a:headEnd/>
            <a:tailEnd/>
          </a:ln>
        </p:spPr>
      </p:pic>
      <p:sp>
        <p:nvSpPr>
          <p:cNvPr id="41991" name="Text Box 7"/>
          <p:cNvSpPr txBox="1">
            <a:spLocks noChangeArrowheads="1"/>
          </p:cNvSpPr>
          <p:nvPr/>
        </p:nvSpPr>
        <p:spPr bwMode="auto">
          <a:xfrm>
            <a:off x="2700338" y="4857750"/>
            <a:ext cx="3887787" cy="244475"/>
          </a:xfrm>
          <a:prstGeom prst="rect">
            <a:avLst/>
          </a:prstGeom>
          <a:noFill/>
          <a:ln w="9525" algn="ctr">
            <a:noFill/>
            <a:miter lim="800000"/>
            <a:headEnd/>
            <a:tailEnd/>
          </a:ln>
        </p:spPr>
        <p:txBody>
          <a:bodyPr>
            <a:spAutoFit/>
          </a:bodyPr>
          <a:lstStyle/>
          <a:p>
            <a:pPr>
              <a:spcBef>
                <a:spcPct val="50000"/>
              </a:spcBef>
            </a:pPr>
            <a:r>
              <a:rPr lang="fr-CA" sz="1000">
                <a:latin typeface="Arial" charset="0"/>
              </a:rPr>
              <a:t>Source: International Energy Agency and CIBC WM Economics</a:t>
            </a:r>
            <a:endParaRPr lang="en-US" sz="1000">
              <a:latin typeface="Arial" charset="0"/>
            </a:endParaRPr>
          </a:p>
        </p:txBody>
      </p:sp>
      <p:sp>
        <p:nvSpPr>
          <p:cNvPr id="41992" name="Text Box 8"/>
          <p:cNvSpPr txBox="1">
            <a:spLocks noChangeArrowheads="1"/>
          </p:cNvSpPr>
          <p:nvPr/>
        </p:nvSpPr>
        <p:spPr bwMode="auto">
          <a:xfrm>
            <a:off x="2627313" y="825500"/>
            <a:ext cx="3889375" cy="517525"/>
          </a:xfrm>
          <a:prstGeom prst="rect">
            <a:avLst/>
          </a:prstGeom>
          <a:noFill/>
          <a:ln w="9525" algn="ctr">
            <a:noFill/>
            <a:miter lim="800000"/>
            <a:headEnd/>
            <a:tailEnd/>
          </a:ln>
        </p:spPr>
        <p:txBody>
          <a:bodyPr>
            <a:spAutoFit/>
          </a:bodyPr>
          <a:lstStyle/>
          <a:p>
            <a:pPr algn="ctr">
              <a:spcBef>
                <a:spcPct val="50000"/>
              </a:spcBef>
            </a:pPr>
            <a:r>
              <a:rPr lang="en-US" sz="1400" b="1">
                <a:latin typeface="Arial" charset="0"/>
              </a:rPr>
              <a:t>Percentage Of Electricity Generated From Renewable and Nuclear Sources </a:t>
            </a:r>
          </a:p>
        </p:txBody>
      </p:sp>
      <p:sp>
        <p:nvSpPr>
          <p:cNvPr id="41993" name="Text Box 9"/>
          <p:cNvSpPr txBox="1">
            <a:spLocks noChangeArrowheads="1"/>
          </p:cNvSpPr>
          <p:nvPr/>
        </p:nvSpPr>
        <p:spPr bwMode="auto">
          <a:xfrm>
            <a:off x="900113" y="5048250"/>
            <a:ext cx="7424737" cy="1062038"/>
          </a:xfrm>
          <a:prstGeom prst="rect">
            <a:avLst/>
          </a:prstGeom>
          <a:noFill/>
          <a:ln w="9525" algn="ctr">
            <a:noFill/>
            <a:miter lim="800000"/>
            <a:headEnd/>
            <a:tailEnd/>
          </a:ln>
        </p:spPr>
        <p:txBody>
          <a:bodyPr>
            <a:spAutoFit/>
          </a:bodyPr>
          <a:lstStyle/>
          <a:p>
            <a:pPr>
              <a:spcBef>
                <a:spcPct val="50000"/>
              </a:spcBef>
            </a:pPr>
            <a:r>
              <a:rPr lang="en-US" sz="1800">
                <a:latin typeface="Arial" charset="0"/>
              </a:rPr>
              <a:t>In a world of rising carbon prices, B.C.’s electricity prices are relatively protected, and your relative advantage should improve.</a:t>
            </a:r>
          </a:p>
          <a:p>
            <a:pPr>
              <a:spcBef>
                <a:spcPct val="50000"/>
              </a:spcBef>
            </a:pPr>
            <a:r>
              <a:rPr lang="en-US" sz="1800">
                <a:latin typeface="Arial" charset="0"/>
              </a:rPr>
              <a:t>However, your transportation and heating demand is still exposed..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p:cNvSpPr>
            <a:spLocks noGrp="1"/>
          </p:cNvSpPr>
          <p:nvPr>
            <p:ph type="sldNum" sz="quarter" idx="12"/>
          </p:nvPr>
        </p:nvSpPr>
        <p:spPr>
          <a:noFill/>
        </p:spPr>
        <p:txBody>
          <a:bodyPr/>
          <a:lstStyle/>
          <a:p>
            <a:fld id="{46FA33F2-8113-4A50-880D-8EEF814F21B7}" type="slidenum">
              <a:rPr lang="en-US" smtClean="0"/>
              <a:pPr/>
              <a:t>15</a:t>
            </a:fld>
            <a:endParaRPr lang="en-US" smtClean="0"/>
          </a:p>
        </p:txBody>
      </p:sp>
      <p:sp>
        <p:nvSpPr>
          <p:cNvPr id="44034" name="Text Box 2"/>
          <p:cNvSpPr txBox="1">
            <a:spLocks noChangeArrowheads="1"/>
          </p:cNvSpPr>
          <p:nvPr/>
        </p:nvSpPr>
        <p:spPr bwMode="auto">
          <a:xfrm>
            <a:off x="900113" y="1125538"/>
            <a:ext cx="7775575" cy="4246562"/>
          </a:xfrm>
          <a:prstGeom prst="rect">
            <a:avLst/>
          </a:prstGeom>
          <a:noFill/>
          <a:ln w="9525">
            <a:noFill/>
            <a:miter lim="800000"/>
            <a:headEnd/>
            <a:tailEnd/>
          </a:ln>
        </p:spPr>
        <p:txBody>
          <a:bodyPr>
            <a:spAutoFit/>
          </a:bodyPr>
          <a:lstStyle/>
          <a:p>
            <a:pPr marL="342900" indent="-342900">
              <a:spcBef>
                <a:spcPct val="50000"/>
              </a:spcBef>
            </a:pPr>
            <a:r>
              <a:rPr lang="en-US" sz="1800" b="1"/>
              <a:t>Four key variables shape the economics of investing in alternative energy:</a:t>
            </a:r>
          </a:p>
          <a:p>
            <a:pPr marL="342900" indent="-342900">
              <a:spcBef>
                <a:spcPct val="50000"/>
              </a:spcBef>
            </a:pPr>
            <a:endParaRPr lang="en-US" sz="1800" b="1"/>
          </a:p>
          <a:p>
            <a:pPr marL="342900" indent="-342900">
              <a:spcBef>
                <a:spcPct val="50000"/>
              </a:spcBef>
              <a:buFontTx/>
              <a:buAutoNum type="arabicPeriod"/>
            </a:pPr>
            <a:r>
              <a:rPr lang="en-US" sz="1800" b="1"/>
              <a:t>The price of fossil fuels (the main substitute)</a:t>
            </a:r>
          </a:p>
          <a:p>
            <a:pPr marL="342900" indent="-342900">
              <a:spcBef>
                <a:spcPct val="50000"/>
              </a:spcBef>
              <a:buFontTx/>
              <a:buAutoNum type="arabicPeriod"/>
            </a:pPr>
            <a:r>
              <a:rPr lang="en-US" sz="1800" b="1"/>
              <a:t>The conversion technology</a:t>
            </a:r>
          </a:p>
          <a:p>
            <a:pPr marL="342900" indent="-342900">
              <a:spcBef>
                <a:spcPct val="50000"/>
              </a:spcBef>
              <a:buFontTx/>
              <a:buAutoNum type="arabicPeriod"/>
            </a:pPr>
            <a:r>
              <a:rPr lang="en-US" sz="1800" b="1"/>
              <a:t>The cost of the feedstock (50%-80% of the variable cost)</a:t>
            </a:r>
          </a:p>
          <a:p>
            <a:pPr marL="342900" indent="-342900">
              <a:spcBef>
                <a:spcPct val="50000"/>
              </a:spcBef>
              <a:buFontTx/>
              <a:buAutoNum type="arabicPeriod"/>
            </a:pPr>
            <a:r>
              <a:rPr lang="en-US" sz="1800" b="1"/>
              <a:t>Regulations (which stimulate demand)</a:t>
            </a:r>
          </a:p>
          <a:p>
            <a:pPr marL="342900" indent="-342900">
              <a:spcBef>
                <a:spcPct val="50000"/>
              </a:spcBef>
              <a:buFontTx/>
              <a:buAutoNum type="arabicPeriod"/>
            </a:pPr>
            <a:endParaRPr lang="en-US" sz="1800" b="1"/>
          </a:p>
          <a:p>
            <a:pPr marL="342900" indent="-342900">
              <a:spcBef>
                <a:spcPct val="50000"/>
              </a:spcBef>
              <a:buFontTx/>
              <a:buAutoNum type="arabicPeriod"/>
            </a:pPr>
            <a:endParaRPr lang="en-US" sz="1800" b="1"/>
          </a:p>
          <a:p>
            <a:pPr marL="342900" indent="-342900">
              <a:spcBef>
                <a:spcPct val="50000"/>
              </a:spcBef>
            </a:pPr>
            <a:r>
              <a:rPr lang="en-US" sz="1800" b="1"/>
              <a:t>At present, all four of these variables are in a state of flux</a:t>
            </a:r>
            <a:r>
              <a:rPr lang="en-US" sz="1600"/>
              <a:t>.</a:t>
            </a:r>
          </a:p>
        </p:txBody>
      </p:sp>
      <p:pic>
        <p:nvPicPr>
          <p:cNvPr id="44035"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44036" name="Text Box 4"/>
          <p:cNvSpPr txBox="1">
            <a:spLocks noChangeArrowheads="1"/>
          </p:cNvSpPr>
          <p:nvPr/>
        </p:nvSpPr>
        <p:spPr bwMode="auto">
          <a:xfrm>
            <a:off x="855663" y="128588"/>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What Drives Investment?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3"/>
          <p:cNvSpPr>
            <a:spLocks noGrp="1"/>
          </p:cNvSpPr>
          <p:nvPr>
            <p:ph type="sldNum" sz="quarter" idx="12"/>
          </p:nvPr>
        </p:nvSpPr>
        <p:spPr>
          <a:noFill/>
        </p:spPr>
        <p:txBody>
          <a:bodyPr/>
          <a:lstStyle/>
          <a:p>
            <a:fld id="{95365897-A2A2-480E-8337-C034981281F2}" type="slidenum">
              <a:rPr lang="en-US" smtClean="0"/>
              <a:pPr/>
              <a:t>16</a:t>
            </a:fld>
            <a:endParaRPr lang="en-US" smtClean="0"/>
          </a:p>
        </p:txBody>
      </p:sp>
      <p:sp>
        <p:nvSpPr>
          <p:cNvPr id="46082" name="Text Box 2"/>
          <p:cNvSpPr txBox="1">
            <a:spLocks noChangeArrowheads="1"/>
          </p:cNvSpPr>
          <p:nvPr/>
        </p:nvSpPr>
        <p:spPr bwMode="auto">
          <a:xfrm>
            <a:off x="422275" y="5014913"/>
            <a:ext cx="8186738" cy="1200150"/>
          </a:xfrm>
          <a:prstGeom prst="rect">
            <a:avLst/>
          </a:prstGeom>
          <a:noFill/>
          <a:ln w="9525">
            <a:noFill/>
            <a:miter lim="800000"/>
            <a:headEnd/>
            <a:tailEnd/>
          </a:ln>
        </p:spPr>
        <p:txBody>
          <a:bodyPr lIns="0" tIns="0" rIns="0" bIns="0">
            <a:spAutoFit/>
          </a:bodyPr>
          <a:lstStyle/>
          <a:p>
            <a:pPr>
              <a:spcBef>
                <a:spcPct val="50000"/>
              </a:spcBef>
            </a:pPr>
            <a:r>
              <a:rPr lang="fr-CA" sz="1200" b="1"/>
              <a:t>- Bioenergy is not the only clean energy in town. Almost $250 billion invested in clean energy since the beginning of 2005.</a:t>
            </a:r>
          </a:p>
          <a:p>
            <a:pPr>
              <a:spcBef>
                <a:spcPct val="50000"/>
              </a:spcBef>
            </a:pPr>
            <a:r>
              <a:rPr lang="en-US" sz="1200" b="1"/>
              <a:t>– Biofuels is ~20%, Biomass/Waste ~7.5%. – Wind dominates with almost 50%.</a:t>
            </a:r>
          </a:p>
          <a:p>
            <a:pPr>
              <a:spcBef>
                <a:spcPct val="50000"/>
              </a:spcBef>
            </a:pPr>
            <a:r>
              <a:rPr lang="en-US" sz="1200" b="1"/>
              <a:t>- Almost $150 billion of new money raised in 2007 – a 60% increase over 2006.</a:t>
            </a:r>
          </a:p>
          <a:p>
            <a:pPr>
              <a:spcBef>
                <a:spcPct val="50000"/>
              </a:spcBef>
            </a:pPr>
            <a:endParaRPr lang="en-US" sz="1200"/>
          </a:p>
        </p:txBody>
      </p:sp>
      <p:sp>
        <p:nvSpPr>
          <p:cNvPr id="46083" name="Text Box 3"/>
          <p:cNvSpPr txBox="1">
            <a:spLocks noChangeArrowheads="1"/>
          </p:cNvSpPr>
          <p:nvPr/>
        </p:nvSpPr>
        <p:spPr bwMode="auto">
          <a:xfrm>
            <a:off x="395288" y="4797425"/>
            <a:ext cx="3379787" cy="136525"/>
          </a:xfrm>
          <a:prstGeom prst="rect">
            <a:avLst/>
          </a:prstGeom>
          <a:noFill/>
          <a:ln w="9525">
            <a:noFill/>
            <a:miter lim="800000"/>
            <a:headEnd/>
            <a:tailEnd/>
          </a:ln>
        </p:spPr>
        <p:txBody>
          <a:bodyPr lIns="0" tIns="0" rIns="0" bIns="0">
            <a:spAutoFit/>
          </a:bodyPr>
          <a:lstStyle/>
          <a:p>
            <a:pPr>
              <a:spcBef>
                <a:spcPct val="50000"/>
              </a:spcBef>
            </a:pPr>
            <a:r>
              <a:rPr lang="fr-CA" sz="900">
                <a:latin typeface="Arial" charset="0"/>
              </a:rPr>
              <a:t>Source: New Energy Finance and CIBC World Markets Inc.</a:t>
            </a:r>
            <a:endParaRPr lang="en-US" sz="900">
              <a:latin typeface="Arial" charset="0"/>
            </a:endParaRPr>
          </a:p>
        </p:txBody>
      </p:sp>
      <p:pic>
        <p:nvPicPr>
          <p:cNvPr id="46084" name="Picture 4"/>
          <p:cNvPicPr>
            <a:picLocks noChangeAspect="1" noChangeArrowheads="1"/>
          </p:cNvPicPr>
          <p:nvPr/>
        </p:nvPicPr>
        <p:blipFill>
          <a:blip r:embed="rId3"/>
          <a:srcRect/>
          <a:stretch>
            <a:fillRect/>
          </a:stretch>
        </p:blipFill>
        <p:spPr bwMode="auto">
          <a:xfrm>
            <a:off x="611188" y="549275"/>
            <a:ext cx="8064500" cy="4246563"/>
          </a:xfrm>
          <a:prstGeom prst="rect">
            <a:avLst/>
          </a:prstGeom>
          <a:noFill/>
          <a:ln w="9525">
            <a:noFill/>
            <a:miter lim="800000"/>
            <a:headEnd/>
            <a:tailEnd/>
          </a:ln>
        </p:spPr>
      </p:pic>
      <p:pic>
        <p:nvPicPr>
          <p:cNvPr id="46085" name="Picture 5" descr="CIBC_WOM_2C_RGB"/>
          <p:cNvPicPr>
            <a:picLocks noChangeAspect="1" noChangeArrowheads="1"/>
          </p:cNvPicPr>
          <p:nvPr/>
        </p:nvPicPr>
        <p:blipFill>
          <a:blip r:embed="rId4"/>
          <a:srcRect/>
          <a:stretch>
            <a:fillRect/>
          </a:stretch>
        </p:blipFill>
        <p:spPr bwMode="auto">
          <a:xfrm>
            <a:off x="0" y="5954713"/>
            <a:ext cx="2411413" cy="903287"/>
          </a:xfrm>
          <a:prstGeom prst="rect">
            <a:avLst/>
          </a:prstGeom>
          <a:noFill/>
          <a:ln w="9525">
            <a:noFill/>
            <a:miter lim="800000"/>
            <a:headEnd/>
            <a:tailEnd/>
          </a:ln>
        </p:spPr>
      </p:pic>
      <p:sp>
        <p:nvSpPr>
          <p:cNvPr id="46086" name="Text Box 6"/>
          <p:cNvSpPr txBox="1">
            <a:spLocks noChangeArrowheads="1"/>
          </p:cNvSpPr>
          <p:nvPr/>
        </p:nvSpPr>
        <p:spPr bwMode="auto">
          <a:xfrm>
            <a:off x="0" y="90488"/>
            <a:ext cx="9144000" cy="520700"/>
          </a:xfrm>
          <a:prstGeom prst="rect">
            <a:avLst/>
          </a:prstGeom>
          <a:noFill/>
          <a:ln w="9525">
            <a:noFill/>
            <a:miter lim="800000"/>
            <a:headEnd/>
            <a:tailEnd/>
          </a:ln>
        </p:spPr>
        <p:txBody>
          <a:bodyPr/>
          <a:lstStyle/>
          <a:p>
            <a:pPr algn="ctr">
              <a:spcBef>
                <a:spcPct val="50000"/>
              </a:spcBef>
            </a:pPr>
            <a:r>
              <a:rPr lang="en-US" sz="2400">
                <a:solidFill>
                  <a:schemeClr val="bg1"/>
                </a:solidFill>
              </a:rPr>
              <a:t>Global Clean Energy Financing, By Sector: Q1/05-Q3/08</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3"/>
          <p:cNvSpPr>
            <a:spLocks noGrp="1"/>
          </p:cNvSpPr>
          <p:nvPr>
            <p:ph type="sldNum" sz="quarter" idx="12"/>
          </p:nvPr>
        </p:nvSpPr>
        <p:spPr>
          <a:noFill/>
        </p:spPr>
        <p:txBody>
          <a:bodyPr/>
          <a:lstStyle/>
          <a:p>
            <a:fld id="{A91B5798-0FFE-49BD-9D53-FBFFDE682208}" type="slidenum">
              <a:rPr lang="en-US" smtClean="0"/>
              <a:pPr/>
              <a:t>17</a:t>
            </a:fld>
            <a:endParaRPr lang="en-US" smtClean="0"/>
          </a:p>
        </p:txBody>
      </p:sp>
      <p:sp>
        <p:nvSpPr>
          <p:cNvPr id="48130" name="Text Box 2"/>
          <p:cNvSpPr txBox="1">
            <a:spLocks noChangeArrowheads="1"/>
          </p:cNvSpPr>
          <p:nvPr/>
        </p:nvSpPr>
        <p:spPr bwMode="auto">
          <a:xfrm>
            <a:off x="900113" y="1125538"/>
            <a:ext cx="7775575" cy="4770437"/>
          </a:xfrm>
          <a:prstGeom prst="rect">
            <a:avLst/>
          </a:prstGeom>
          <a:noFill/>
          <a:ln w="9525">
            <a:noFill/>
            <a:miter lim="800000"/>
            <a:headEnd/>
            <a:tailEnd/>
          </a:ln>
        </p:spPr>
        <p:txBody>
          <a:bodyPr>
            <a:spAutoFit/>
          </a:bodyPr>
          <a:lstStyle/>
          <a:p>
            <a:pPr marL="342900" indent="-342900">
              <a:spcBef>
                <a:spcPct val="50000"/>
              </a:spcBef>
            </a:pPr>
            <a:r>
              <a:rPr lang="en-US" sz="1600" b="1"/>
              <a:t>The ongoing crisis is moving beyond the U.S., and will affect the “real economy.”</a:t>
            </a:r>
          </a:p>
          <a:p>
            <a:pPr marL="342900" indent="-342900">
              <a:spcBef>
                <a:spcPct val="50000"/>
              </a:spcBef>
            </a:pPr>
            <a:endParaRPr lang="en-US" sz="1600" b="1"/>
          </a:p>
          <a:p>
            <a:pPr marL="342900" indent="-342900">
              <a:spcBef>
                <a:spcPct val="50000"/>
              </a:spcBef>
              <a:buFontTx/>
              <a:buAutoNum type="arabicPeriod"/>
            </a:pPr>
            <a:r>
              <a:rPr lang="en-US" sz="1600" b="1"/>
              <a:t>Significant reduction in availability of capital to finance biofuel &amp; biomass-based R&amp;D and production – level of capital expenditures will likely remain lower for two to three years.</a:t>
            </a:r>
          </a:p>
          <a:p>
            <a:pPr marL="342900" indent="-342900">
              <a:spcBef>
                <a:spcPct val="50000"/>
              </a:spcBef>
              <a:buFontTx/>
              <a:buAutoNum type="arabicPeriod"/>
            </a:pPr>
            <a:endParaRPr lang="en-US" sz="1600" b="1"/>
          </a:p>
          <a:p>
            <a:pPr marL="342900" indent="-342900">
              <a:spcBef>
                <a:spcPct val="50000"/>
              </a:spcBef>
              <a:buFontTx/>
              <a:buAutoNum type="arabicPeriod"/>
            </a:pPr>
            <a:r>
              <a:rPr lang="en-US" sz="1600" b="1"/>
              <a:t>Slowdown in global growth will moderate recent rise in fossil fuel prices – weaken short-term financial incentive for alternative energy.</a:t>
            </a:r>
          </a:p>
          <a:p>
            <a:pPr marL="342900" indent="-342900">
              <a:spcBef>
                <a:spcPct val="50000"/>
              </a:spcBef>
              <a:buFontTx/>
              <a:buAutoNum type="arabicPeriod"/>
            </a:pPr>
            <a:endParaRPr lang="en-US" sz="1600" b="1"/>
          </a:p>
          <a:p>
            <a:pPr marL="342900" indent="-342900">
              <a:spcBef>
                <a:spcPct val="50000"/>
              </a:spcBef>
              <a:buFontTx/>
              <a:buAutoNum type="arabicPeriod"/>
            </a:pPr>
            <a:r>
              <a:rPr lang="en-US" sz="1600" b="1"/>
              <a:t>Given economic uncertainty, governments will likely ease off tightening environmental regulations in general, and renewable energy standards and carbon pricing in particular – worried about cost impact and the ability to finance related investments.</a:t>
            </a:r>
          </a:p>
        </p:txBody>
      </p:sp>
      <p:pic>
        <p:nvPicPr>
          <p:cNvPr id="48131"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48132" name="Text Box 4"/>
          <p:cNvSpPr txBox="1">
            <a:spLocks noChangeArrowheads="1"/>
          </p:cNvSpPr>
          <p:nvPr/>
        </p:nvSpPr>
        <p:spPr bwMode="auto">
          <a:xfrm>
            <a:off x="922338" y="128588"/>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Implications Of Financial Crisis?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3"/>
          <p:cNvSpPr>
            <a:spLocks noGrp="1"/>
          </p:cNvSpPr>
          <p:nvPr>
            <p:ph type="sldNum" sz="quarter" idx="12"/>
          </p:nvPr>
        </p:nvSpPr>
        <p:spPr>
          <a:noFill/>
        </p:spPr>
        <p:txBody>
          <a:bodyPr/>
          <a:lstStyle/>
          <a:p>
            <a:fld id="{1881B355-3DC8-4135-ACBE-15BDCC3F2425}" type="slidenum">
              <a:rPr lang="en-US" smtClean="0"/>
              <a:pPr/>
              <a:t>18</a:t>
            </a:fld>
            <a:endParaRPr lang="en-US" smtClean="0"/>
          </a:p>
        </p:txBody>
      </p:sp>
      <p:sp>
        <p:nvSpPr>
          <p:cNvPr id="50178" name="Text Box 2"/>
          <p:cNvSpPr txBox="1">
            <a:spLocks noChangeArrowheads="1"/>
          </p:cNvSpPr>
          <p:nvPr/>
        </p:nvSpPr>
        <p:spPr bwMode="auto">
          <a:xfrm>
            <a:off x="827088" y="723900"/>
            <a:ext cx="7848600" cy="5508625"/>
          </a:xfrm>
          <a:prstGeom prst="rect">
            <a:avLst/>
          </a:prstGeom>
          <a:noFill/>
          <a:ln w="9525">
            <a:noFill/>
            <a:miter lim="800000"/>
            <a:headEnd/>
            <a:tailEnd/>
          </a:ln>
        </p:spPr>
        <p:txBody>
          <a:bodyPr>
            <a:spAutoFit/>
          </a:bodyPr>
          <a:lstStyle/>
          <a:p>
            <a:pPr marL="342900" indent="-342900">
              <a:spcBef>
                <a:spcPct val="50000"/>
              </a:spcBef>
            </a:pPr>
            <a:r>
              <a:rPr lang="en-US" sz="1600" b="1"/>
              <a:t>Significant cyclical contraction, but long-term arguments for biofuels are still intact.</a:t>
            </a:r>
          </a:p>
          <a:p>
            <a:pPr marL="342900" indent="-342900">
              <a:spcBef>
                <a:spcPct val="50000"/>
              </a:spcBef>
            </a:pPr>
            <a:endParaRPr lang="en-US" sz="1600" b="1"/>
          </a:p>
          <a:p>
            <a:pPr marL="342900" indent="-342900">
              <a:spcBef>
                <a:spcPct val="50000"/>
              </a:spcBef>
              <a:buFontTx/>
              <a:buAutoNum type="arabicPeriod"/>
            </a:pPr>
            <a:r>
              <a:rPr lang="en-US" sz="1600" b="1"/>
              <a:t>Assuming growth in global energy demand of only 2%, fossil fuel demand is still expected to roughly double over the next 30 years. Does anybody expect the supply of fossil fuels to double?</a:t>
            </a:r>
          </a:p>
          <a:p>
            <a:pPr marL="342900" indent="-342900">
              <a:spcBef>
                <a:spcPct val="50000"/>
              </a:spcBef>
              <a:buFontTx/>
              <a:buAutoNum type="arabicPeriod"/>
            </a:pPr>
            <a:endParaRPr lang="en-US" sz="1600" b="1"/>
          </a:p>
          <a:p>
            <a:pPr marL="342900" indent="-342900">
              <a:spcBef>
                <a:spcPct val="50000"/>
              </a:spcBef>
              <a:buFontTx/>
              <a:buAutoNum type="arabicPeriod"/>
            </a:pPr>
            <a:r>
              <a:rPr lang="en-US" sz="1600" b="1"/>
              <a:t>Climate change will continue to be an issue, and the need to reduce our carbon footprint will remain.</a:t>
            </a:r>
          </a:p>
          <a:p>
            <a:pPr marL="342900" indent="-342900">
              <a:spcBef>
                <a:spcPct val="50000"/>
              </a:spcBef>
              <a:buFontTx/>
              <a:buAutoNum type="arabicPeriod"/>
            </a:pPr>
            <a:endParaRPr lang="en-US" sz="1600" b="1"/>
          </a:p>
          <a:p>
            <a:pPr marL="342900" indent="-342900">
              <a:spcBef>
                <a:spcPct val="50000"/>
              </a:spcBef>
              <a:buFontTx/>
              <a:buAutoNum type="arabicPeriod"/>
            </a:pPr>
            <a:r>
              <a:rPr lang="en-US" sz="1600" b="1"/>
              <a:t>Given feedstock prices as of mid-2008, many biofuel investments can still be justified even if the price of oil is in the US$70/Bbl-US$80/Bbl range.</a:t>
            </a:r>
          </a:p>
          <a:p>
            <a:pPr marL="342900" indent="-342900">
              <a:spcBef>
                <a:spcPct val="50000"/>
              </a:spcBef>
              <a:buFontTx/>
              <a:buAutoNum type="arabicPeriod"/>
            </a:pPr>
            <a:endParaRPr lang="en-US" sz="1600" b="1"/>
          </a:p>
          <a:p>
            <a:pPr marL="342900" indent="-342900">
              <a:spcBef>
                <a:spcPct val="50000"/>
              </a:spcBef>
            </a:pPr>
            <a:r>
              <a:rPr lang="en-US" sz="1600" b="1"/>
              <a:t>	During the cyclical contraction, expect large, well-capitalized energy and chemical companies to acquire smaller, more entrepreneurial and R&amp;D-focused bio-energy companies.</a:t>
            </a:r>
          </a:p>
        </p:txBody>
      </p:sp>
      <p:pic>
        <p:nvPicPr>
          <p:cNvPr id="50179"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50180" name="Text Box 4"/>
          <p:cNvSpPr txBox="1">
            <a:spLocks noChangeArrowheads="1"/>
          </p:cNvSpPr>
          <p:nvPr/>
        </p:nvSpPr>
        <p:spPr bwMode="auto">
          <a:xfrm>
            <a:off x="1036638" y="128588"/>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Cyclical Or Secular Shock?</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3"/>
          <p:cNvSpPr>
            <a:spLocks noGrp="1"/>
          </p:cNvSpPr>
          <p:nvPr>
            <p:ph type="sldNum" sz="quarter" idx="12"/>
          </p:nvPr>
        </p:nvSpPr>
        <p:spPr>
          <a:noFill/>
        </p:spPr>
        <p:txBody>
          <a:bodyPr/>
          <a:lstStyle/>
          <a:p>
            <a:fld id="{31FE08F7-1EED-4893-947C-3F0E7BD35F11}" type="slidenum">
              <a:rPr lang="en-US" smtClean="0"/>
              <a:pPr/>
              <a:t>19</a:t>
            </a:fld>
            <a:endParaRPr lang="en-US" smtClean="0"/>
          </a:p>
        </p:txBody>
      </p:sp>
      <p:sp>
        <p:nvSpPr>
          <p:cNvPr id="52226" name="Rectangle 2"/>
          <p:cNvSpPr>
            <a:spLocks noGrp="1" noChangeArrowheads="1"/>
          </p:cNvSpPr>
          <p:nvPr>
            <p:ph type="title" idx="4294967295"/>
          </p:nvPr>
        </p:nvSpPr>
        <p:spPr>
          <a:xfrm>
            <a:off x="295275" y="0"/>
            <a:ext cx="8604250" cy="695325"/>
          </a:xfrm>
          <a:ln>
            <a:solidFill>
              <a:schemeClr val="tx1"/>
            </a:solidFill>
          </a:ln>
        </p:spPr>
        <p:txBody>
          <a:bodyPr/>
          <a:lstStyle/>
          <a:p>
            <a:pPr eaLnBrk="1" hangingPunct="1"/>
            <a:r>
              <a:rPr lang="en-US" sz="3600" smtClean="0"/>
              <a:t>.</a:t>
            </a:r>
          </a:p>
        </p:txBody>
      </p:sp>
      <p:sp>
        <p:nvSpPr>
          <p:cNvPr id="52227" name="Rectangle 3"/>
          <p:cNvSpPr>
            <a:spLocks noGrp="1" noChangeArrowheads="1"/>
          </p:cNvSpPr>
          <p:nvPr>
            <p:ph type="body" idx="4294967295"/>
          </p:nvPr>
        </p:nvSpPr>
        <p:spPr>
          <a:xfrm>
            <a:off x="900113" y="1125538"/>
            <a:ext cx="7775575" cy="4283075"/>
          </a:xfrm>
        </p:spPr>
        <p:txBody>
          <a:bodyPr/>
          <a:lstStyle/>
          <a:p>
            <a:pPr eaLnBrk="1" hangingPunct="1">
              <a:lnSpc>
                <a:spcPct val="110000"/>
              </a:lnSpc>
              <a:buFontTx/>
              <a:buNone/>
            </a:pPr>
            <a:r>
              <a:rPr lang="en-US" sz="1800" b="1" smtClean="0"/>
              <a:t>A key driver of the bio-economy.  </a:t>
            </a:r>
          </a:p>
          <a:p>
            <a:pPr eaLnBrk="1" hangingPunct="1">
              <a:lnSpc>
                <a:spcPct val="110000"/>
              </a:lnSpc>
              <a:buFontTx/>
              <a:buNone/>
            </a:pPr>
            <a:endParaRPr lang="en-US" sz="1800" b="1" smtClean="0"/>
          </a:p>
          <a:p>
            <a:pPr eaLnBrk="1" hangingPunct="1">
              <a:lnSpc>
                <a:spcPct val="110000"/>
              </a:lnSpc>
              <a:buFontTx/>
              <a:buNone/>
            </a:pPr>
            <a:r>
              <a:rPr lang="en-US" sz="1800" b="1" smtClean="0"/>
              <a:t>Convergence is occurring for a range of reasons, but all related to security (and driven by anxiety):</a:t>
            </a:r>
          </a:p>
          <a:p>
            <a:pPr eaLnBrk="1" hangingPunct="1">
              <a:lnSpc>
                <a:spcPct val="110000"/>
              </a:lnSpc>
              <a:buFontTx/>
              <a:buNone/>
            </a:pPr>
            <a:endParaRPr lang="en-US" sz="1800" b="1" smtClean="0"/>
          </a:p>
          <a:p>
            <a:pPr lvl="1" eaLnBrk="1" hangingPunct="1">
              <a:lnSpc>
                <a:spcPct val="80000"/>
              </a:lnSpc>
              <a:spcBef>
                <a:spcPct val="10000"/>
              </a:spcBef>
              <a:spcAft>
                <a:spcPct val="10000"/>
              </a:spcAft>
            </a:pPr>
            <a:r>
              <a:rPr lang="en-US" sz="1800" b="1" smtClean="0"/>
              <a:t>Environmental Security: i.e., combat climate change</a:t>
            </a:r>
          </a:p>
          <a:p>
            <a:pPr lvl="1" eaLnBrk="1" hangingPunct="1">
              <a:lnSpc>
                <a:spcPct val="80000"/>
              </a:lnSpc>
              <a:spcBef>
                <a:spcPct val="10000"/>
              </a:spcBef>
              <a:spcAft>
                <a:spcPct val="10000"/>
              </a:spcAft>
            </a:pPr>
            <a:endParaRPr lang="en-US" sz="1800" b="1" smtClean="0"/>
          </a:p>
          <a:p>
            <a:pPr lvl="1" eaLnBrk="1" hangingPunct="1">
              <a:lnSpc>
                <a:spcPct val="80000"/>
              </a:lnSpc>
              <a:spcBef>
                <a:spcPct val="10000"/>
              </a:spcBef>
              <a:spcAft>
                <a:spcPct val="10000"/>
              </a:spcAft>
            </a:pPr>
            <a:r>
              <a:rPr lang="en-US" sz="1800" b="1" smtClean="0"/>
              <a:t>Economic Security: i.e., protection against the rising real price of oil</a:t>
            </a:r>
          </a:p>
          <a:p>
            <a:pPr lvl="1" eaLnBrk="1" hangingPunct="1">
              <a:lnSpc>
                <a:spcPct val="80000"/>
              </a:lnSpc>
              <a:spcBef>
                <a:spcPct val="10000"/>
              </a:spcBef>
              <a:spcAft>
                <a:spcPct val="10000"/>
              </a:spcAft>
            </a:pPr>
            <a:endParaRPr lang="en-US" sz="1800" b="1" smtClean="0"/>
          </a:p>
          <a:p>
            <a:pPr lvl="1" eaLnBrk="1" hangingPunct="1">
              <a:lnSpc>
                <a:spcPct val="80000"/>
              </a:lnSpc>
              <a:spcBef>
                <a:spcPct val="10000"/>
              </a:spcBef>
              <a:spcAft>
                <a:spcPct val="10000"/>
              </a:spcAft>
            </a:pPr>
            <a:r>
              <a:rPr lang="en-US" sz="1800" b="1" smtClean="0"/>
              <a:t>National Security: i.e., diversification of energy supply</a:t>
            </a:r>
          </a:p>
          <a:p>
            <a:pPr lvl="1" eaLnBrk="1" hangingPunct="1">
              <a:lnSpc>
                <a:spcPct val="80000"/>
              </a:lnSpc>
              <a:spcBef>
                <a:spcPct val="10000"/>
              </a:spcBef>
              <a:spcAft>
                <a:spcPct val="10000"/>
              </a:spcAft>
            </a:pPr>
            <a:endParaRPr lang="en-US" sz="1800" b="1" smtClean="0"/>
          </a:p>
          <a:p>
            <a:pPr lvl="1" eaLnBrk="1" hangingPunct="1">
              <a:lnSpc>
                <a:spcPct val="80000"/>
              </a:lnSpc>
              <a:spcBef>
                <a:spcPct val="10000"/>
              </a:spcBef>
              <a:spcAft>
                <a:spcPct val="10000"/>
              </a:spcAft>
            </a:pPr>
            <a:r>
              <a:rPr lang="en-US" sz="1800" b="1" smtClean="0"/>
              <a:t>Food Security: i.e., access to food at reasonable prices</a:t>
            </a:r>
          </a:p>
          <a:p>
            <a:pPr lvl="1" eaLnBrk="1" hangingPunct="1">
              <a:lnSpc>
                <a:spcPct val="80000"/>
              </a:lnSpc>
              <a:spcBef>
                <a:spcPct val="10000"/>
              </a:spcBef>
              <a:spcAft>
                <a:spcPct val="10000"/>
              </a:spcAft>
            </a:pPr>
            <a:endParaRPr lang="en-US" sz="1800" b="1" smtClean="0"/>
          </a:p>
          <a:p>
            <a:pPr lvl="1" eaLnBrk="1" hangingPunct="1">
              <a:lnSpc>
                <a:spcPct val="80000"/>
              </a:lnSpc>
              <a:spcBef>
                <a:spcPct val="10000"/>
              </a:spcBef>
              <a:spcAft>
                <a:spcPct val="10000"/>
              </a:spcAft>
            </a:pPr>
            <a:r>
              <a:rPr lang="en-US" sz="1800" b="1" smtClean="0"/>
              <a:t>Political Security: i.e., secure political support at local level by rural development</a:t>
            </a:r>
          </a:p>
        </p:txBody>
      </p:sp>
      <p:pic>
        <p:nvPicPr>
          <p:cNvPr id="52228"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52229" name="Text Box 5"/>
          <p:cNvSpPr txBox="1">
            <a:spLocks noChangeArrowheads="1"/>
          </p:cNvSpPr>
          <p:nvPr/>
        </p:nvSpPr>
        <p:spPr bwMode="auto">
          <a:xfrm>
            <a:off x="0" y="90488"/>
            <a:ext cx="9036050" cy="520700"/>
          </a:xfrm>
          <a:prstGeom prst="rect">
            <a:avLst/>
          </a:prstGeom>
          <a:noFill/>
          <a:ln w="9525">
            <a:noFill/>
            <a:miter lim="800000"/>
            <a:headEnd/>
            <a:tailEnd/>
          </a:ln>
        </p:spPr>
        <p:txBody>
          <a:bodyPr/>
          <a:lstStyle/>
          <a:p>
            <a:pPr algn="ctr">
              <a:spcBef>
                <a:spcPct val="50000"/>
              </a:spcBef>
            </a:pPr>
            <a:r>
              <a:rPr lang="en-US" sz="2300">
                <a:solidFill>
                  <a:schemeClr val="bg1"/>
                </a:solidFill>
              </a:rPr>
              <a:t>Convergence Of The Markets For Fuel, Food And Fiber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3"/>
          <p:cNvSpPr>
            <a:spLocks noGrp="1"/>
          </p:cNvSpPr>
          <p:nvPr>
            <p:ph type="sldNum" sz="quarter" idx="12"/>
          </p:nvPr>
        </p:nvSpPr>
        <p:spPr>
          <a:noFill/>
        </p:spPr>
        <p:txBody>
          <a:bodyPr/>
          <a:lstStyle/>
          <a:p>
            <a:fld id="{F1F97C69-A730-4BAA-BF19-03DAD6338435}" type="slidenum">
              <a:rPr lang="en-US" smtClean="0"/>
              <a:pPr/>
              <a:t>20</a:t>
            </a:fld>
            <a:endParaRPr lang="en-US" smtClean="0"/>
          </a:p>
        </p:txBody>
      </p:sp>
      <p:sp>
        <p:nvSpPr>
          <p:cNvPr id="54274" name="Rectangle 2"/>
          <p:cNvSpPr>
            <a:spLocks noChangeArrowheads="1"/>
          </p:cNvSpPr>
          <p:nvPr/>
        </p:nvSpPr>
        <p:spPr bwMode="auto">
          <a:xfrm>
            <a:off x="900113" y="1125538"/>
            <a:ext cx="7775575" cy="3455987"/>
          </a:xfrm>
          <a:prstGeom prst="rect">
            <a:avLst/>
          </a:prstGeom>
          <a:noFill/>
          <a:ln w="9525">
            <a:noFill/>
            <a:miter lim="800000"/>
            <a:headEnd/>
            <a:tailEnd/>
          </a:ln>
        </p:spPr>
        <p:txBody>
          <a:bodyPr/>
          <a:lstStyle/>
          <a:p>
            <a:pPr marL="419100" indent="-419100">
              <a:lnSpc>
                <a:spcPct val="115000"/>
              </a:lnSpc>
              <a:spcBef>
                <a:spcPct val="50000"/>
              </a:spcBef>
            </a:pPr>
            <a:endParaRPr lang="en-US" sz="1400" b="1">
              <a:solidFill>
                <a:srgbClr val="003300"/>
              </a:solidFill>
            </a:endParaRPr>
          </a:p>
          <a:p>
            <a:pPr marL="419100" indent="-419100">
              <a:lnSpc>
                <a:spcPct val="115000"/>
              </a:lnSpc>
              <a:spcBef>
                <a:spcPct val="50000"/>
              </a:spcBef>
            </a:pPr>
            <a:r>
              <a:rPr lang="en-US" sz="1600" b="1">
                <a:solidFill>
                  <a:srgbClr val="003300"/>
                </a:solidFill>
              </a:rPr>
              <a:t>What role is public policy playing in driving the convergence of the markets for fuel, food &amp; fiber?</a:t>
            </a:r>
          </a:p>
          <a:p>
            <a:pPr marL="419100" indent="-419100">
              <a:lnSpc>
                <a:spcPct val="115000"/>
              </a:lnSpc>
              <a:spcBef>
                <a:spcPct val="50000"/>
              </a:spcBef>
            </a:pPr>
            <a:endParaRPr lang="en-US" sz="1600" b="1">
              <a:solidFill>
                <a:srgbClr val="003300"/>
              </a:solidFill>
            </a:endParaRPr>
          </a:p>
          <a:p>
            <a:pPr marL="419100" indent="-419100">
              <a:lnSpc>
                <a:spcPct val="115000"/>
              </a:lnSpc>
              <a:spcBef>
                <a:spcPct val="50000"/>
              </a:spcBef>
            </a:pPr>
            <a:r>
              <a:rPr lang="en-US" sz="1600" b="1">
                <a:solidFill>
                  <a:srgbClr val="003300"/>
                </a:solidFill>
              </a:rPr>
              <a:t>Consider a whirlwind global tour of bio-energy policies:</a:t>
            </a:r>
          </a:p>
          <a:p>
            <a:pPr marL="419100" indent="-419100">
              <a:lnSpc>
                <a:spcPct val="115000"/>
              </a:lnSpc>
              <a:spcBef>
                <a:spcPct val="50000"/>
              </a:spcBef>
              <a:buFontTx/>
              <a:buChar char="•"/>
            </a:pPr>
            <a:r>
              <a:rPr lang="en-US" sz="1600" b="1">
                <a:solidFill>
                  <a:srgbClr val="003300"/>
                </a:solidFill>
              </a:rPr>
              <a:t>European Union</a:t>
            </a:r>
            <a:r>
              <a:rPr lang="en-US" sz="1600" b="1"/>
              <a:t> </a:t>
            </a:r>
          </a:p>
          <a:p>
            <a:pPr marL="419100" indent="-419100">
              <a:lnSpc>
                <a:spcPct val="115000"/>
              </a:lnSpc>
              <a:spcBef>
                <a:spcPct val="50000"/>
              </a:spcBef>
              <a:buFontTx/>
              <a:buChar char="•"/>
            </a:pPr>
            <a:r>
              <a:rPr lang="en-US" sz="1600" b="1">
                <a:solidFill>
                  <a:srgbClr val="003300"/>
                </a:solidFill>
              </a:rPr>
              <a:t>China </a:t>
            </a:r>
          </a:p>
          <a:p>
            <a:pPr marL="419100" indent="-419100">
              <a:lnSpc>
                <a:spcPct val="115000"/>
              </a:lnSpc>
              <a:spcBef>
                <a:spcPct val="50000"/>
              </a:spcBef>
              <a:buFontTx/>
              <a:buChar char="•"/>
            </a:pPr>
            <a:r>
              <a:rPr lang="en-US" sz="1600" b="1">
                <a:solidFill>
                  <a:srgbClr val="003300"/>
                </a:solidFill>
              </a:rPr>
              <a:t>United States</a:t>
            </a:r>
          </a:p>
          <a:p>
            <a:pPr marL="419100" indent="-419100">
              <a:lnSpc>
                <a:spcPct val="115000"/>
              </a:lnSpc>
              <a:spcBef>
                <a:spcPct val="20000"/>
              </a:spcBef>
              <a:buFontTx/>
              <a:buChar char="•"/>
            </a:pPr>
            <a:endParaRPr lang="en-US" sz="1400">
              <a:solidFill>
                <a:srgbClr val="003300"/>
              </a:solidFill>
            </a:endParaRPr>
          </a:p>
          <a:p>
            <a:pPr marL="419100" indent="-419100">
              <a:lnSpc>
                <a:spcPct val="115000"/>
              </a:lnSpc>
              <a:spcBef>
                <a:spcPct val="20000"/>
              </a:spcBef>
              <a:buFontTx/>
              <a:buChar char="•"/>
            </a:pPr>
            <a:endParaRPr lang="en-US" sz="1400" b="1">
              <a:solidFill>
                <a:srgbClr val="003300"/>
              </a:solidFill>
            </a:endParaRPr>
          </a:p>
          <a:p>
            <a:pPr marL="419100" indent="-419100">
              <a:lnSpc>
                <a:spcPct val="115000"/>
              </a:lnSpc>
              <a:spcBef>
                <a:spcPct val="20000"/>
              </a:spcBef>
              <a:buFontTx/>
              <a:buChar char="•"/>
            </a:pPr>
            <a:endParaRPr lang="en-US" sz="1400" b="1">
              <a:solidFill>
                <a:srgbClr val="003300"/>
              </a:solidFill>
            </a:endParaRPr>
          </a:p>
          <a:p>
            <a:pPr marL="419100" indent="-419100">
              <a:lnSpc>
                <a:spcPct val="115000"/>
              </a:lnSpc>
              <a:spcBef>
                <a:spcPct val="20000"/>
              </a:spcBef>
              <a:buFontTx/>
              <a:buChar char="•"/>
            </a:pPr>
            <a:endParaRPr lang="en-US" sz="1400" b="1">
              <a:solidFill>
                <a:srgbClr val="003300"/>
              </a:solidFill>
            </a:endParaRPr>
          </a:p>
          <a:p>
            <a:pPr marL="419100" indent="-419100">
              <a:lnSpc>
                <a:spcPct val="115000"/>
              </a:lnSpc>
              <a:spcBef>
                <a:spcPct val="20000"/>
              </a:spcBef>
              <a:buFontTx/>
              <a:buChar char="•"/>
            </a:pPr>
            <a:endParaRPr lang="en-US" sz="1400" b="1">
              <a:solidFill>
                <a:srgbClr val="003300"/>
              </a:solidFill>
            </a:endParaRPr>
          </a:p>
        </p:txBody>
      </p:sp>
      <p:sp>
        <p:nvSpPr>
          <p:cNvPr id="54275"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endParaRPr lang="en-US" sz="4400">
              <a:solidFill>
                <a:schemeClr val="tx2"/>
              </a:solidFill>
            </a:endParaRPr>
          </a:p>
        </p:txBody>
      </p:sp>
      <p:sp>
        <p:nvSpPr>
          <p:cNvPr id="54276" name="Text Box 4"/>
          <p:cNvSpPr txBox="1">
            <a:spLocks noChangeArrowheads="1"/>
          </p:cNvSpPr>
          <p:nvPr/>
        </p:nvSpPr>
        <p:spPr bwMode="auto">
          <a:xfrm>
            <a:off x="1847850" y="174625"/>
            <a:ext cx="5381625" cy="427038"/>
          </a:xfrm>
          <a:prstGeom prst="rect">
            <a:avLst/>
          </a:prstGeom>
          <a:noFill/>
          <a:ln w="9525">
            <a:noFill/>
            <a:miter lim="800000"/>
            <a:headEnd/>
            <a:tailEnd/>
          </a:ln>
        </p:spPr>
        <p:txBody>
          <a:bodyPr lIns="0" tIns="0" rIns="0" bIns="0">
            <a:spAutoFit/>
          </a:bodyPr>
          <a:lstStyle/>
          <a:p>
            <a:pPr>
              <a:spcBef>
                <a:spcPct val="50000"/>
              </a:spcBef>
            </a:pPr>
            <a:r>
              <a:rPr lang="en-US" sz="1800">
                <a:solidFill>
                  <a:schemeClr val="bg1"/>
                </a:solidFill>
                <a:latin typeface="Arial" charset="0"/>
              </a:rPr>
              <a:t>	</a:t>
            </a:r>
            <a:r>
              <a:rPr lang="en-US">
                <a:solidFill>
                  <a:schemeClr val="bg1"/>
                </a:solidFill>
              </a:rPr>
              <a:t>The Public Policies</a:t>
            </a:r>
            <a:r>
              <a:rPr lang="en-US" b="1">
                <a:solidFill>
                  <a:schemeClr val="bg1"/>
                </a:solidFill>
                <a:latin typeface="Arial" charset="0"/>
              </a:rPr>
              <a:t> </a:t>
            </a:r>
          </a:p>
        </p:txBody>
      </p:sp>
      <p:pic>
        <p:nvPicPr>
          <p:cNvPr id="54277"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54278" name="Text Box 6"/>
          <p:cNvSpPr txBox="1">
            <a:spLocks noChangeArrowheads="1"/>
          </p:cNvSpPr>
          <p:nvPr/>
        </p:nvSpPr>
        <p:spPr bwMode="auto">
          <a:xfrm flipV="1">
            <a:off x="900113" y="646113"/>
            <a:ext cx="7056437" cy="461962"/>
          </a:xfrm>
          <a:prstGeom prst="rect">
            <a:avLst/>
          </a:prstGeom>
          <a:noFill/>
          <a:ln w="9525" algn="ctr">
            <a:noFill/>
            <a:miter lim="800000"/>
            <a:headEnd/>
            <a:tailEnd/>
          </a:ln>
        </p:spPr>
        <p:txBody>
          <a:bodyPr>
            <a:spAutoFit/>
          </a:bodyPr>
          <a:lstStyle/>
          <a:p>
            <a:pPr>
              <a:spcBef>
                <a:spcPct val="50000"/>
              </a:spcBef>
            </a:pPr>
            <a:r>
              <a:rPr lang="en-US" sz="2400" b="1"/>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3"/>
          <p:cNvSpPr>
            <a:spLocks noGrp="1"/>
          </p:cNvSpPr>
          <p:nvPr>
            <p:ph type="sldNum" sz="quarter" idx="12"/>
          </p:nvPr>
        </p:nvSpPr>
        <p:spPr>
          <a:noFill/>
        </p:spPr>
        <p:txBody>
          <a:bodyPr/>
          <a:lstStyle/>
          <a:p>
            <a:fld id="{D2AB8273-59A8-4112-97FB-38CC2BC81A1E}" type="slidenum">
              <a:rPr lang="en-US" smtClean="0"/>
              <a:pPr/>
              <a:t>21</a:t>
            </a:fld>
            <a:endParaRPr lang="en-US" smtClean="0"/>
          </a:p>
        </p:txBody>
      </p:sp>
      <p:sp>
        <p:nvSpPr>
          <p:cNvPr id="56322" name="Rectangle 2"/>
          <p:cNvSpPr>
            <a:spLocks noChangeArrowheads="1"/>
          </p:cNvSpPr>
          <p:nvPr/>
        </p:nvSpPr>
        <p:spPr bwMode="auto">
          <a:xfrm>
            <a:off x="900113" y="1125538"/>
            <a:ext cx="7775575" cy="2989262"/>
          </a:xfrm>
          <a:prstGeom prst="rect">
            <a:avLst/>
          </a:prstGeom>
          <a:noFill/>
          <a:ln w="9525">
            <a:noFill/>
            <a:miter lim="800000"/>
            <a:headEnd/>
            <a:tailEnd/>
          </a:ln>
        </p:spPr>
        <p:txBody>
          <a:bodyPr/>
          <a:lstStyle/>
          <a:p>
            <a:pPr marL="419100" indent="-419100">
              <a:lnSpc>
                <a:spcPct val="115000"/>
              </a:lnSpc>
              <a:spcBef>
                <a:spcPct val="50000"/>
              </a:spcBef>
              <a:buFontTx/>
              <a:buChar char="•"/>
            </a:pPr>
            <a:r>
              <a:rPr lang="en-US" sz="1400" b="1">
                <a:solidFill>
                  <a:srgbClr val="003300"/>
                </a:solidFill>
              </a:rPr>
              <a:t>Estimated 185 biodiesel plants already built, and 58 more under construction.  Biomass-based power estimated to expand at 35% CAGR over 2005-2010 period.</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The EU’s binding target for renewable content in transport fuel by 2020 is 10% (with a reduction to 6% proposed in Sept. 2008).</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The EU-25 has agreed on a binding target to reach a 20% share of renewable energy source in total energy consumption by 2020 (currently ~7%):</a:t>
            </a:r>
          </a:p>
          <a:p>
            <a:pPr marL="838200" lvl="1" indent="-381000">
              <a:lnSpc>
                <a:spcPct val="115000"/>
              </a:lnSpc>
              <a:spcBef>
                <a:spcPct val="50000"/>
              </a:spcBef>
              <a:buFontTx/>
              <a:buChar char="–"/>
            </a:pPr>
            <a:r>
              <a:rPr lang="en-US" sz="1400" b="1">
                <a:solidFill>
                  <a:srgbClr val="003300"/>
                </a:solidFill>
              </a:rPr>
              <a:t>~2/3 of the renewable energy is expected to come from biomass.</a:t>
            </a:r>
          </a:p>
          <a:p>
            <a:pPr marL="838200" lvl="1" indent="-381000">
              <a:lnSpc>
                <a:spcPct val="115000"/>
              </a:lnSpc>
              <a:spcBef>
                <a:spcPct val="50000"/>
              </a:spcBef>
              <a:buFontTx/>
              <a:buChar char="–"/>
            </a:pPr>
            <a:r>
              <a:rPr lang="en-US" sz="1400" b="1">
                <a:solidFill>
                  <a:srgbClr val="003300"/>
                </a:solidFill>
              </a:rPr>
              <a:t>If enforced, Poyry/McKinsey study forecasts a 200 million m</a:t>
            </a:r>
            <a:r>
              <a:rPr lang="en-US" sz="1400" b="1" baseline="30000">
                <a:solidFill>
                  <a:srgbClr val="003300"/>
                </a:solidFill>
              </a:rPr>
              <a:t>3</a:t>
            </a:r>
            <a:r>
              <a:rPr lang="en-US" sz="1400" b="1">
                <a:solidFill>
                  <a:srgbClr val="003300"/>
                </a:solidFill>
              </a:rPr>
              <a:t>/year-260 million m</a:t>
            </a:r>
            <a:r>
              <a:rPr lang="en-US" sz="1400" b="1" baseline="30000">
                <a:solidFill>
                  <a:srgbClr val="003300"/>
                </a:solidFill>
              </a:rPr>
              <a:t>3</a:t>
            </a:r>
            <a:r>
              <a:rPr lang="en-US" sz="1400" b="1">
                <a:solidFill>
                  <a:srgbClr val="003300"/>
                </a:solidFill>
              </a:rPr>
              <a:t>/year wood deficit in Europe in 2020.</a:t>
            </a:r>
          </a:p>
          <a:p>
            <a:pPr marL="838200" lvl="1" indent="-381000">
              <a:lnSpc>
                <a:spcPct val="115000"/>
              </a:lnSpc>
              <a:spcBef>
                <a:spcPct val="50000"/>
              </a:spcBef>
              <a:buFontTx/>
              <a:buChar char="–"/>
            </a:pPr>
            <a:r>
              <a:rPr lang="en-US" sz="1400" b="1">
                <a:solidFill>
                  <a:srgbClr val="003300"/>
                </a:solidFill>
              </a:rPr>
              <a:t>More recent ECE/FAO study forecasts a wood deficit of 320 million m</a:t>
            </a:r>
            <a:r>
              <a:rPr lang="en-US" sz="1400" b="1" baseline="30000">
                <a:solidFill>
                  <a:srgbClr val="003300"/>
                </a:solidFill>
              </a:rPr>
              <a:t>3</a:t>
            </a:r>
            <a:r>
              <a:rPr lang="en-US" sz="1400" b="1">
                <a:solidFill>
                  <a:srgbClr val="003300"/>
                </a:solidFill>
              </a:rPr>
              <a:t>/year-450 million m</a:t>
            </a:r>
            <a:r>
              <a:rPr lang="en-US" sz="1400" b="1" baseline="30000">
                <a:solidFill>
                  <a:srgbClr val="003300"/>
                </a:solidFill>
              </a:rPr>
              <a:t>3</a:t>
            </a:r>
            <a:r>
              <a:rPr lang="en-US" sz="1400" b="1">
                <a:solidFill>
                  <a:srgbClr val="003300"/>
                </a:solidFill>
              </a:rPr>
              <a:t>/year to meet both the energy objective and support a growing wood-based industry.</a:t>
            </a:r>
          </a:p>
          <a:p>
            <a:pPr marL="838200" lvl="1" indent="-381000">
              <a:lnSpc>
                <a:spcPct val="115000"/>
              </a:lnSpc>
              <a:spcBef>
                <a:spcPct val="50000"/>
              </a:spcBef>
              <a:buFontTx/>
              <a:buChar char="–"/>
            </a:pPr>
            <a:r>
              <a:rPr lang="en-US" sz="1400" b="1">
                <a:solidFill>
                  <a:srgbClr val="003300"/>
                </a:solidFill>
              </a:rPr>
              <a:t>If the target is enforced, expect meaningful upward pressure on global wood prices.</a:t>
            </a:r>
          </a:p>
        </p:txBody>
      </p:sp>
      <p:sp>
        <p:nvSpPr>
          <p:cNvPr id="56323"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endParaRPr lang="en-US" sz="4400">
              <a:solidFill>
                <a:schemeClr val="tx2"/>
              </a:solidFill>
            </a:endParaRPr>
          </a:p>
        </p:txBody>
      </p:sp>
      <p:pic>
        <p:nvPicPr>
          <p:cNvPr id="56324"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56325" name="Text Box 5"/>
          <p:cNvSpPr txBox="1">
            <a:spLocks noChangeArrowheads="1"/>
          </p:cNvSpPr>
          <p:nvPr/>
        </p:nvSpPr>
        <p:spPr bwMode="auto">
          <a:xfrm>
            <a:off x="903288" y="128588"/>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European Union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3"/>
          <p:cNvSpPr>
            <a:spLocks noGrp="1"/>
          </p:cNvSpPr>
          <p:nvPr>
            <p:ph type="sldNum" sz="quarter" idx="12"/>
          </p:nvPr>
        </p:nvSpPr>
        <p:spPr>
          <a:noFill/>
        </p:spPr>
        <p:txBody>
          <a:bodyPr/>
          <a:lstStyle/>
          <a:p>
            <a:fld id="{176B8698-19DE-434D-9E98-D8C763BED6A7}" type="slidenum">
              <a:rPr lang="en-US" smtClean="0"/>
              <a:pPr/>
              <a:t>22</a:t>
            </a:fld>
            <a:endParaRPr lang="en-US" smtClean="0"/>
          </a:p>
        </p:txBody>
      </p:sp>
      <p:sp>
        <p:nvSpPr>
          <p:cNvPr id="58370" name="Rectangle 2"/>
          <p:cNvSpPr>
            <a:spLocks noChangeArrowheads="1"/>
          </p:cNvSpPr>
          <p:nvPr/>
        </p:nvSpPr>
        <p:spPr bwMode="auto">
          <a:xfrm>
            <a:off x="766763" y="800100"/>
            <a:ext cx="7848600" cy="3305175"/>
          </a:xfrm>
          <a:prstGeom prst="rect">
            <a:avLst/>
          </a:prstGeom>
          <a:noFill/>
          <a:ln w="9525">
            <a:noFill/>
            <a:miter lim="800000"/>
            <a:headEnd/>
            <a:tailEnd/>
          </a:ln>
        </p:spPr>
        <p:txBody>
          <a:bodyPr/>
          <a:lstStyle/>
          <a:p>
            <a:pPr marL="419100" indent="-419100">
              <a:spcBef>
                <a:spcPct val="50000"/>
              </a:spcBef>
              <a:buFontTx/>
              <a:buChar char="•"/>
            </a:pPr>
            <a:r>
              <a:rPr lang="en-US" sz="1400" b="1">
                <a:solidFill>
                  <a:srgbClr val="003300"/>
                </a:solidFill>
              </a:rPr>
              <a:t>Ambitious target for renewables to account for 10% of all energy consumption by 2010 and 15% by 2020.</a:t>
            </a:r>
          </a:p>
          <a:p>
            <a:pPr marL="419100" indent="-419100">
              <a:spcBef>
                <a:spcPct val="50000"/>
              </a:spcBef>
              <a:buFontTx/>
              <a:buChar char="•"/>
            </a:pPr>
            <a:endParaRPr lang="en-US" sz="1400" b="1">
              <a:solidFill>
                <a:srgbClr val="003300"/>
              </a:solidFill>
            </a:endParaRPr>
          </a:p>
          <a:p>
            <a:pPr marL="419100" indent="-419100">
              <a:spcBef>
                <a:spcPct val="50000"/>
              </a:spcBef>
              <a:buFontTx/>
              <a:buChar char="•"/>
            </a:pPr>
            <a:r>
              <a:rPr lang="en-US" sz="1400" b="1">
                <a:solidFill>
                  <a:srgbClr val="003300"/>
                </a:solidFill>
              </a:rPr>
              <a:t>Biomass power targeted to grow from 2 GW in 2006 to 5.5 GW in 2010 and 30 GW by 2020 – largely with ag waste.</a:t>
            </a:r>
          </a:p>
          <a:p>
            <a:pPr marL="419100" indent="-419100">
              <a:spcBef>
                <a:spcPct val="50000"/>
              </a:spcBef>
              <a:buFontTx/>
              <a:buChar char="•"/>
            </a:pPr>
            <a:endParaRPr lang="en-US" sz="1400" b="1">
              <a:solidFill>
                <a:srgbClr val="003300"/>
              </a:solidFill>
            </a:endParaRPr>
          </a:p>
          <a:p>
            <a:pPr marL="419100" indent="-419100">
              <a:spcBef>
                <a:spcPct val="50000"/>
              </a:spcBef>
              <a:buFontTx/>
              <a:buChar char="•"/>
            </a:pPr>
            <a:r>
              <a:rPr lang="en-US" sz="1400" b="1">
                <a:solidFill>
                  <a:srgbClr val="003300"/>
                </a:solidFill>
              </a:rPr>
              <a:t>Need to build more than 1,000 biomass plants rated at 25 MW-30 MW by 2020 (~6/month).</a:t>
            </a:r>
          </a:p>
          <a:p>
            <a:pPr marL="419100" indent="-419100">
              <a:spcBef>
                <a:spcPct val="50000"/>
              </a:spcBef>
              <a:buFontTx/>
              <a:buChar char="•"/>
            </a:pPr>
            <a:endParaRPr lang="en-US" sz="1400" b="1">
              <a:solidFill>
                <a:srgbClr val="003300"/>
              </a:solidFill>
            </a:endParaRPr>
          </a:p>
          <a:p>
            <a:pPr marL="419100" indent="-419100">
              <a:spcBef>
                <a:spcPct val="50000"/>
              </a:spcBef>
              <a:buFontTx/>
              <a:buChar char="•"/>
            </a:pPr>
            <a:r>
              <a:rPr lang="en-US" sz="1400" b="1">
                <a:solidFill>
                  <a:srgbClr val="003300"/>
                </a:solidFill>
              </a:rPr>
              <a:t>Most facilities are direct combustion plants, but China Holdings is securing approvals to build five 100 MW pyrolysis/gasification plants.</a:t>
            </a:r>
          </a:p>
          <a:p>
            <a:pPr marL="419100" indent="-419100">
              <a:spcBef>
                <a:spcPct val="50000"/>
              </a:spcBef>
              <a:buFontTx/>
              <a:buChar char="•"/>
            </a:pPr>
            <a:endParaRPr lang="en-US" sz="1400" b="1">
              <a:solidFill>
                <a:srgbClr val="003300"/>
              </a:solidFill>
            </a:endParaRPr>
          </a:p>
          <a:p>
            <a:pPr marL="419100" indent="-419100">
              <a:spcBef>
                <a:spcPct val="50000"/>
              </a:spcBef>
              <a:buFontTx/>
              <a:buChar char="•"/>
            </a:pPr>
            <a:r>
              <a:rPr lang="en-US" sz="1400" b="1">
                <a:solidFill>
                  <a:srgbClr val="003300"/>
                </a:solidFill>
              </a:rPr>
              <a:t>Huge logistical challenge collecting 150,000 tpy-200,000 tpy of bulky straw from thousands of small 0.15 ha farms to fuel a 25 MW biomass power plant.</a:t>
            </a:r>
          </a:p>
          <a:p>
            <a:pPr marL="419100" indent="-419100">
              <a:spcBef>
                <a:spcPct val="50000"/>
              </a:spcBef>
              <a:buFontTx/>
              <a:buChar char="•"/>
            </a:pPr>
            <a:endParaRPr lang="en-US" sz="1400" b="1">
              <a:solidFill>
                <a:srgbClr val="003300"/>
              </a:solidFill>
            </a:endParaRPr>
          </a:p>
          <a:p>
            <a:pPr marL="419100" indent="-419100">
              <a:spcBef>
                <a:spcPct val="50000"/>
              </a:spcBef>
              <a:buFontTx/>
              <a:buChar char="•"/>
            </a:pPr>
            <a:r>
              <a:rPr lang="en-US" sz="1400" b="1">
                <a:solidFill>
                  <a:srgbClr val="003300"/>
                </a:solidFill>
              </a:rPr>
              <a:t>SFA targeting to develop 13.3 million ha of forests to produce feedstock for biofuel production and power – must compete with industrial wood and environmental demand.</a:t>
            </a:r>
          </a:p>
          <a:p>
            <a:pPr marL="419100" indent="-419100">
              <a:lnSpc>
                <a:spcPct val="115000"/>
              </a:lnSpc>
              <a:spcBef>
                <a:spcPct val="50000"/>
              </a:spcBef>
              <a:buFontTx/>
              <a:buChar char="•"/>
            </a:pPr>
            <a:endParaRPr lang="en-US" sz="1400">
              <a:solidFill>
                <a:srgbClr val="003300"/>
              </a:solidFill>
            </a:endParaRPr>
          </a:p>
        </p:txBody>
      </p:sp>
      <p:pic>
        <p:nvPicPr>
          <p:cNvPr id="58371"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58372" name="Text Box 6"/>
          <p:cNvSpPr txBox="1">
            <a:spLocks noChangeArrowheads="1"/>
          </p:cNvSpPr>
          <p:nvPr/>
        </p:nvSpPr>
        <p:spPr bwMode="auto">
          <a:xfrm>
            <a:off x="769938" y="142875"/>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China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p:cNvSpPr>
          <p:nvPr>
            <p:ph type="sldNum" sz="quarter" idx="12"/>
          </p:nvPr>
        </p:nvSpPr>
        <p:spPr>
          <a:noFill/>
        </p:spPr>
        <p:txBody>
          <a:bodyPr/>
          <a:lstStyle/>
          <a:p>
            <a:fld id="{6D6C140D-2109-4231-83BB-D0B93D832ACD}" type="slidenum">
              <a:rPr lang="en-US" smtClean="0"/>
              <a:pPr/>
              <a:t>23</a:t>
            </a:fld>
            <a:endParaRPr lang="en-US" smtClean="0"/>
          </a:p>
        </p:txBody>
      </p:sp>
      <p:sp>
        <p:nvSpPr>
          <p:cNvPr id="60418" name="Rectangle 2"/>
          <p:cNvSpPr>
            <a:spLocks noChangeArrowheads="1"/>
          </p:cNvSpPr>
          <p:nvPr/>
        </p:nvSpPr>
        <p:spPr bwMode="auto">
          <a:xfrm>
            <a:off x="604838" y="1068388"/>
            <a:ext cx="7848600" cy="4275137"/>
          </a:xfrm>
          <a:prstGeom prst="rect">
            <a:avLst/>
          </a:prstGeom>
          <a:noFill/>
          <a:ln w="9525">
            <a:noFill/>
            <a:miter lim="800000"/>
            <a:headEnd/>
            <a:tailEnd/>
          </a:ln>
        </p:spPr>
        <p:txBody>
          <a:bodyPr/>
          <a:lstStyle/>
          <a:p>
            <a:pPr marL="419100" indent="-419100">
              <a:lnSpc>
                <a:spcPct val="115000"/>
              </a:lnSpc>
              <a:spcBef>
                <a:spcPct val="50000"/>
              </a:spcBef>
              <a:buFontTx/>
              <a:buChar char="•"/>
            </a:pPr>
            <a:r>
              <a:rPr lang="en-US" sz="1400" b="1">
                <a:solidFill>
                  <a:srgbClr val="003300"/>
                </a:solidFill>
              </a:rPr>
              <a:t>Renewable Fuel Standard in the Energy Bill requires 36 bln. gallons of renewable fuels by 2022, including 21 bln. gallons of “advanced” (non-corn starch) biofuels.</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More than 65 major new wood energy projects identified, with the bulk being cogen, wood pellet, and then cellulosic ethanol.</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Wood energy projects could consume 50 million tons/year of wood by 2012 and 70 million tons/year-200 million tons/year by 2020.</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The forest industry in the Southern U.S. currently enjoys some of the lowest wood costs in the world. However, wood energy demand is a new long-term source of competition for U.S. wood supply – expect higher prices</a:t>
            </a:r>
            <a:r>
              <a:rPr lang="en-US" sz="1400">
                <a:solidFill>
                  <a:srgbClr val="003300"/>
                </a:solidFill>
              </a:rPr>
              <a:t>.</a:t>
            </a:r>
          </a:p>
        </p:txBody>
      </p:sp>
      <p:pic>
        <p:nvPicPr>
          <p:cNvPr id="60419"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60420" name="Text Box 6"/>
          <p:cNvSpPr txBox="1">
            <a:spLocks noChangeArrowheads="1"/>
          </p:cNvSpPr>
          <p:nvPr/>
        </p:nvSpPr>
        <p:spPr bwMode="auto">
          <a:xfrm>
            <a:off x="912813" y="11906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United States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3"/>
          <p:cNvSpPr>
            <a:spLocks noGrp="1"/>
          </p:cNvSpPr>
          <p:nvPr>
            <p:ph type="sldNum" sz="quarter" idx="12"/>
          </p:nvPr>
        </p:nvSpPr>
        <p:spPr>
          <a:noFill/>
        </p:spPr>
        <p:txBody>
          <a:bodyPr/>
          <a:lstStyle/>
          <a:p>
            <a:fld id="{6B3FF6E4-FB3C-407A-9513-A63CE8C525DC}" type="slidenum">
              <a:rPr lang="en-US" smtClean="0"/>
              <a:pPr/>
              <a:t>24</a:t>
            </a:fld>
            <a:endParaRPr lang="en-US" smtClean="0"/>
          </a:p>
        </p:txBody>
      </p:sp>
      <p:sp>
        <p:nvSpPr>
          <p:cNvPr id="62466" name="Rectangle 2"/>
          <p:cNvSpPr>
            <a:spLocks noChangeArrowheads="1"/>
          </p:cNvSpPr>
          <p:nvPr/>
        </p:nvSpPr>
        <p:spPr bwMode="auto">
          <a:xfrm>
            <a:off x="900113" y="765175"/>
            <a:ext cx="7848600" cy="3349625"/>
          </a:xfrm>
          <a:prstGeom prst="rect">
            <a:avLst/>
          </a:prstGeom>
          <a:noFill/>
          <a:ln w="9525">
            <a:noFill/>
            <a:miter lim="800000"/>
            <a:headEnd/>
            <a:tailEnd/>
          </a:ln>
        </p:spPr>
        <p:txBody>
          <a:bodyPr/>
          <a:lstStyle/>
          <a:p>
            <a:pPr marL="419100" indent="-419100">
              <a:lnSpc>
                <a:spcPct val="115000"/>
              </a:lnSpc>
              <a:spcBef>
                <a:spcPct val="50000"/>
              </a:spcBef>
              <a:buFontTx/>
              <a:buChar char="•"/>
            </a:pPr>
            <a:r>
              <a:rPr lang="en-US" sz="1400" b="1">
                <a:solidFill>
                  <a:srgbClr val="003300"/>
                </a:solidFill>
              </a:rPr>
              <a:t>President-Elect Obama has pledge to make clean energy his “number one priority” and invest $150 billion in the sector over 10 years to create 5 million “green collar jobs”.  However, he will find himself handcuffed by challenging economic times and a massive federal deficit.</a:t>
            </a:r>
          </a:p>
          <a:p>
            <a:pPr marL="419100" indent="-419100">
              <a:lnSpc>
                <a:spcPct val="115000"/>
              </a:lnSpc>
              <a:spcBef>
                <a:spcPct val="50000"/>
              </a:spcBef>
              <a:buFontTx/>
              <a:buChar char="•"/>
            </a:pPr>
            <a:endParaRPr lang="en-US" sz="1400" b="1">
              <a:solidFill>
                <a:srgbClr val="003300"/>
              </a:solidFill>
            </a:endParaRPr>
          </a:p>
          <a:p>
            <a:pPr marL="419100" indent="-419100">
              <a:lnSpc>
                <a:spcPct val="115000"/>
              </a:lnSpc>
              <a:spcBef>
                <a:spcPct val="50000"/>
              </a:spcBef>
              <a:buFontTx/>
              <a:buChar char="•"/>
            </a:pPr>
            <a:r>
              <a:rPr lang="en-US" sz="1400" b="1">
                <a:solidFill>
                  <a:srgbClr val="003300"/>
                </a:solidFill>
              </a:rPr>
              <a:t>Legislation likely to be on the new Democratic majority’s agenda:</a:t>
            </a:r>
          </a:p>
          <a:p>
            <a:pPr marL="742950" lvl="1" indent="-285750">
              <a:lnSpc>
                <a:spcPct val="115000"/>
              </a:lnSpc>
              <a:spcBef>
                <a:spcPct val="50000"/>
              </a:spcBef>
              <a:buFontTx/>
              <a:buChar char="•"/>
            </a:pPr>
            <a:r>
              <a:rPr lang="en-US" sz="1400" b="1">
                <a:solidFill>
                  <a:srgbClr val="003300"/>
                </a:solidFill>
              </a:rPr>
              <a:t>National Renewable Portfolio Standard;</a:t>
            </a:r>
          </a:p>
          <a:p>
            <a:pPr marL="742950" lvl="1" indent="-285750">
              <a:lnSpc>
                <a:spcPct val="115000"/>
              </a:lnSpc>
              <a:spcBef>
                <a:spcPct val="50000"/>
              </a:spcBef>
              <a:buFontTx/>
              <a:buChar char="•"/>
            </a:pPr>
            <a:r>
              <a:rPr lang="en-US" sz="1400" b="1">
                <a:solidFill>
                  <a:srgbClr val="003300"/>
                </a:solidFill>
              </a:rPr>
              <a:t>Long-term extension of the Production Tax Credit for wind; and,</a:t>
            </a:r>
          </a:p>
          <a:p>
            <a:pPr marL="742950" lvl="1" indent="-285750">
              <a:lnSpc>
                <a:spcPct val="115000"/>
              </a:lnSpc>
              <a:spcBef>
                <a:spcPct val="50000"/>
              </a:spcBef>
              <a:buFontTx/>
              <a:buChar char="•"/>
            </a:pPr>
            <a:r>
              <a:rPr lang="en-US" sz="1400" b="1">
                <a:solidFill>
                  <a:srgbClr val="003300"/>
                </a:solidFill>
              </a:rPr>
              <a:t>Carbon cap-and-trade scheme (pass by mid-2009, but with relatively weaker requirements and lower targets)</a:t>
            </a:r>
          </a:p>
          <a:p>
            <a:pPr marL="419100" indent="-419100">
              <a:lnSpc>
                <a:spcPct val="115000"/>
              </a:lnSpc>
              <a:spcBef>
                <a:spcPct val="50000"/>
              </a:spcBef>
            </a:pPr>
            <a:r>
              <a:rPr lang="en-US" sz="1400" b="1">
                <a:solidFill>
                  <a:srgbClr val="003300"/>
                </a:solidFill>
              </a:rPr>
              <a:t> </a:t>
            </a:r>
          </a:p>
          <a:p>
            <a:pPr marL="419100" indent="-419100">
              <a:lnSpc>
                <a:spcPct val="115000"/>
              </a:lnSpc>
              <a:spcBef>
                <a:spcPct val="50000"/>
              </a:spcBef>
              <a:buFontTx/>
              <a:buChar char="•"/>
            </a:pPr>
            <a:r>
              <a:rPr lang="en-US" sz="1400" b="1">
                <a:solidFill>
                  <a:srgbClr val="003300"/>
                </a:solidFill>
              </a:rPr>
              <a:t>Climate change rarely mentioned during Campaign ’08, but politicians in both parties regard the Clean Energy Sector as an economic development driver and key for energy independence. </a:t>
            </a:r>
          </a:p>
          <a:p>
            <a:pPr marL="419100" indent="-419100">
              <a:lnSpc>
                <a:spcPct val="115000"/>
              </a:lnSpc>
              <a:spcBef>
                <a:spcPct val="50000"/>
              </a:spcBef>
              <a:buFontTx/>
              <a:buChar char="•"/>
            </a:pPr>
            <a:r>
              <a:rPr lang="en-US" sz="1400" b="1">
                <a:solidFill>
                  <a:srgbClr val="003300"/>
                </a:solidFill>
              </a:rPr>
              <a:t>Expect Congress to be more committed to growing wind, solar and other renewables sectors than in reducing emissions from existing fossil fuel-powered plants.</a:t>
            </a:r>
          </a:p>
          <a:p>
            <a:pPr marL="419100" indent="-419100">
              <a:lnSpc>
                <a:spcPct val="115000"/>
              </a:lnSpc>
              <a:spcBef>
                <a:spcPct val="50000"/>
              </a:spcBef>
              <a:buFontTx/>
              <a:buChar char="•"/>
            </a:pPr>
            <a:endParaRPr lang="en-US" sz="1400">
              <a:solidFill>
                <a:srgbClr val="003300"/>
              </a:solidFill>
            </a:endParaRPr>
          </a:p>
          <a:p>
            <a:pPr marL="419100" indent="-419100">
              <a:lnSpc>
                <a:spcPct val="115000"/>
              </a:lnSpc>
              <a:spcBef>
                <a:spcPct val="50000"/>
              </a:spcBef>
              <a:buFontTx/>
              <a:buChar char="•"/>
            </a:pPr>
            <a:endParaRPr lang="en-US" sz="1400">
              <a:solidFill>
                <a:srgbClr val="003300"/>
              </a:solidFill>
            </a:endParaRPr>
          </a:p>
          <a:p>
            <a:pPr marL="419100" indent="-419100">
              <a:lnSpc>
                <a:spcPct val="115000"/>
              </a:lnSpc>
              <a:spcBef>
                <a:spcPct val="50000"/>
              </a:spcBef>
              <a:buFontTx/>
              <a:buChar char="•"/>
            </a:pPr>
            <a:endParaRPr lang="en-US" sz="1400">
              <a:solidFill>
                <a:srgbClr val="003300"/>
              </a:solidFill>
            </a:endParaRPr>
          </a:p>
        </p:txBody>
      </p:sp>
      <p:pic>
        <p:nvPicPr>
          <p:cNvPr id="62467"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62468" name="Text Box 6"/>
          <p:cNvSpPr txBox="1">
            <a:spLocks noChangeArrowheads="1"/>
          </p:cNvSpPr>
          <p:nvPr/>
        </p:nvSpPr>
        <p:spPr bwMode="auto">
          <a:xfrm>
            <a:off x="912813" y="11906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United States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3"/>
          <p:cNvSpPr>
            <a:spLocks noGrp="1"/>
          </p:cNvSpPr>
          <p:nvPr>
            <p:ph type="sldNum" sz="quarter" idx="12"/>
          </p:nvPr>
        </p:nvSpPr>
        <p:spPr>
          <a:noFill/>
        </p:spPr>
        <p:txBody>
          <a:bodyPr/>
          <a:lstStyle/>
          <a:p>
            <a:fld id="{D7F0B17C-80A6-449C-AD2B-06B820C86AEC}" type="slidenum">
              <a:rPr lang="en-US" smtClean="0"/>
              <a:pPr/>
              <a:t>25</a:t>
            </a:fld>
            <a:endParaRPr lang="en-US" smtClean="0"/>
          </a:p>
        </p:txBody>
      </p:sp>
      <p:sp>
        <p:nvSpPr>
          <p:cNvPr id="64514" name="Text Box 16"/>
          <p:cNvSpPr txBox="1">
            <a:spLocks noChangeArrowheads="1"/>
          </p:cNvSpPr>
          <p:nvPr/>
        </p:nvSpPr>
        <p:spPr bwMode="auto">
          <a:xfrm>
            <a:off x="250825" y="4149725"/>
            <a:ext cx="8424863" cy="1960563"/>
          </a:xfrm>
          <a:prstGeom prst="rect">
            <a:avLst/>
          </a:prstGeom>
          <a:noFill/>
          <a:ln w="9525">
            <a:noFill/>
            <a:miter lim="800000"/>
            <a:headEnd/>
            <a:tailEnd/>
          </a:ln>
        </p:spPr>
        <p:txBody>
          <a:bodyPr lIns="0" tIns="0" rIns="0" bIns="0">
            <a:spAutoFit/>
          </a:bodyPr>
          <a:lstStyle/>
          <a:p>
            <a:pPr marL="744538" lvl="2" indent="-514350">
              <a:lnSpc>
                <a:spcPct val="95000"/>
              </a:lnSpc>
              <a:spcBef>
                <a:spcPct val="50000"/>
              </a:spcBef>
              <a:buFontTx/>
              <a:buChar char="•"/>
            </a:pPr>
            <a:r>
              <a:rPr lang="en-US" sz="1400" b="1"/>
              <a:t>Convergence of the “3F” markets in the sense that the feedstocks will trade on the basis of their energy equivalency.</a:t>
            </a:r>
          </a:p>
          <a:p>
            <a:pPr marL="744538" lvl="2" indent="-514350">
              <a:lnSpc>
                <a:spcPct val="95000"/>
              </a:lnSpc>
              <a:spcBef>
                <a:spcPct val="50000"/>
              </a:spcBef>
              <a:buFontTx/>
              <a:buChar char="•"/>
            </a:pPr>
            <a:r>
              <a:rPr lang="en-US" sz="1400" b="1"/>
              <a:t>The price of oil is expected to become a support price for cereals, oilseeds and lower-quality wood.</a:t>
            </a:r>
          </a:p>
          <a:p>
            <a:pPr marL="744538" lvl="2" indent="-514350">
              <a:lnSpc>
                <a:spcPct val="95000"/>
              </a:lnSpc>
              <a:spcBef>
                <a:spcPct val="50000"/>
              </a:spcBef>
              <a:buFontTx/>
              <a:buChar char="•"/>
            </a:pPr>
            <a:r>
              <a:rPr lang="en-US" sz="1400" b="1"/>
              <a:t>Prices of all of the major feedstocks rose significantly, especially from 2006 to Q2/08 – outpaced gasoline &amp; ethanol. </a:t>
            </a:r>
          </a:p>
          <a:p>
            <a:pPr marL="744538" lvl="2" indent="-514350">
              <a:lnSpc>
                <a:spcPct val="95000"/>
              </a:lnSpc>
              <a:spcBef>
                <a:spcPct val="50000"/>
              </a:spcBef>
              <a:buFontTx/>
              <a:buChar char="•"/>
            </a:pPr>
            <a:r>
              <a:rPr lang="en-US" sz="1400" b="1"/>
              <a:t>Financial crisis has caused all of the biofuel and feedstock prices to fall,  except wood in most regions - yet.</a:t>
            </a:r>
          </a:p>
        </p:txBody>
      </p:sp>
      <p:pic>
        <p:nvPicPr>
          <p:cNvPr id="64515" name="Picture 4"/>
          <p:cNvPicPr>
            <a:picLocks noChangeAspect="1" noChangeArrowheads="1"/>
          </p:cNvPicPr>
          <p:nvPr/>
        </p:nvPicPr>
        <p:blipFill>
          <a:blip r:embed="rId3"/>
          <a:srcRect/>
          <a:stretch>
            <a:fillRect/>
          </a:stretch>
        </p:blipFill>
        <p:spPr bwMode="auto">
          <a:xfrm>
            <a:off x="1403350" y="549275"/>
            <a:ext cx="6354763" cy="3063875"/>
          </a:xfrm>
          <a:prstGeom prst="rect">
            <a:avLst/>
          </a:prstGeom>
          <a:noFill/>
          <a:ln w="9525">
            <a:noFill/>
            <a:miter lim="800000"/>
            <a:headEnd/>
            <a:tailEnd/>
          </a:ln>
        </p:spPr>
      </p:pic>
      <p:sp>
        <p:nvSpPr>
          <p:cNvPr id="64516" name="Text Box 5"/>
          <p:cNvSpPr txBox="1">
            <a:spLocks noChangeArrowheads="1"/>
          </p:cNvSpPr>
          <p:nvPr/>
        </p:nvSpPr>
        <p:spPr bwMode="auto">
          <a:xfrm>
            <a:off x="1331913" y="3678238"/>
            <a:ext cx="3095625" cy="433387"/>
          </a:xfrm>
          <a:prstGeom prst="rect">
            <a:avLst/>
          </a:prstGeom>
          <a:noFill/>
          <a:ln w="9525">
            <a:noFill/>
            <a:miter lim="800000"/>
            <a:headEnd/>
            <a:tailEnd/>
          </a:ln>
        </p:spPr>
        <p:txBody>
          <a:bodyPr>
            <a:spAutoFit/>
          </a:bodyPr>
          <a:lstStyle/>
          <a:p>
            <a:pPr>
              <a:spcBef>
                <a:spcPct val="50000"/>
              </a:spcBef>
            </a:pPr>
            <a:r>
              <a:rPr lang="fr-CA" sz="900">
                <a:latin typeface="Arial" charset="0"/>
              </a:rPr>
              <a:t>Note: Non-Conifer Roundwood Q3/08 Index is estimated.</a:t>
            </a:r>
          </a:p>
          <a:p>
            <a:pPr>
              <a:spcBef>
                <a:spcPct val="50000"/>
              </a:spcBef>
            </a:pPr>
            <a:r>
              <a:rPr lang="fr-CA" sz="900">
                <a:latin typeface="Arial" charset="0"/>
              </a:rPr>
              <a:t>Source: Bloomberg, WRI and CIBC World Markets Inc.</a:t>
            </a:r>
            <a:endParaRPr lang="en-US" sz="900">
              <a:latin typeface="Arial" charset="0"/>
            </a:endParaRPr>
          </a:p>
        </p:txBody>
      </p:sp>
      <p:pic>
        <p:nvPicPr>
          <p:cNvPr id="64517" name="Picture 6" descr="CIBC_WOM_2C_RGB"/>
          <p:cNvPicPr>
            <a:picLocks noChangeAspect="1" noChangeArrowheads="1"/>
          </p:cNvPicPr>
          <p:nvPr/>
        </p:nvPicPr>
        <p:blipFill>
          <a:blip r:embed="rId4"/>
          <a:srcRect/>
          <a:stretch>
            <a:fillRect/>
          </a:stretch>
        </p:blipFill>
        <p:spPr bwMode="auto">
          <a:xfrm>
            <a:off x="0" y="5954713"/>
            <a:ext cx="2411413" cy="903287"/>
          </a:xfrm>
          <a:prstGeom prst="rect">
            <a:avLst/>
          </a:prstGeom>
          <a:noFill/>
          <a:ln w="9525">
            <a:noFill/>
            <a:miter lim="800000"/>
            <a:headEnd/>
            <a:tailEnd/>
          </a:ln>
        </p:spPr>
      </p:pic>
      <p:sp>
        <p:nvSpPr>
          <p:cNvPr id="64518" name="Text Box 7"/>
          <p:cNvSpPr txBox="1">
            <a:spLocks noChangeArrowheads="1"/>
          </p:cNvSpPr>
          <p:nvPr/>
        </p:nvSpPr>
        <p:spPr bwMode="auto">
          <a:xfrm>
            <a:off x="611188" y="90488"/>
            <a:ext cx="8064500" cy="520700"/>
          </a:xfrm>
          <a:prstGeom prst="rect">
            <a:avLst/>
          </a:prstGeom>
          <a:noFill/>
          <a:ln w="9525">
            <a:noFill/>
            <a:miter lim="800000"/>
            <a:headEnd/>
            <a:tailEnd/>
          </a:ln>
        </p:spPr>
        <p:txBody>
          <a:bodyPr/>
          <a:lstStyle/>
          <a:p>
            <a:pPr algn="ctr">
              <a:spcBef>
                <a:spcPct val="50000"/>
              </a:spcBef>
            </a:pPr>
            <a:r>
              <a:rPr lang="en-US" sz="2300">
                <a:solidFill>
                  <a:schemeClr val="bg1"/>
                </a:solidFill>
              </a:rPr>
              <a:t>Biofuel &amp; Feedstock Prices: Q1/2000-Q3/2008</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3"/>
          <p:cNvSpPr>
            <a:spLocks noGrp="1"/>
          </p:cNvSpPr>
          <p:nvPr>
            <p:ph type="sldNum" sz="quarter" idx="12"/>
          </p:nvPr>
        </p:nvSpPr>
        <p:spPr>
          <a:noFill/>
        </p:spPr>
        <p:txBody>
          <a:bodyPr/>
          <a:lstStyle/>
          <a:p>
            <a:fld id="{3D64A6E6-A26F-4BC1-8DE8-2B2154B4B67E}" type="slidenum">
              <a:rPr lang="en-US" smtClean="0"/>
              <a:pPr/>
              <a:t>26</a:t>
            </a:fld>
            <a:endParaRPr lang="en-US" smtClean="0"/>
          </a:p>
        </p:txBody>
      </p:sp>
      <p:sp>
        <p:nvSpPr>
          <p:cNvPr id="66562" name="Rectangle 3"/>
          <p:cNvSpPr>
            <a:spLocks noGrp="1" noChangeArrowheads="1"/>
          </p:cNvSpPr>
          <p:nvPr>
            <p:ph type="body" idx="4294967295"/>
          </p:nvPr>
        </p:nvSpPr>
        <p:spPr>
          <a:xfrm>
            <a:off x="900113" y="1125538"/>
            <a:ext cx="7775575" cy="4676775"/>
          </a:xfrm>
        </p:spPr>
        <p:txBody>
          <a:bodyPr/>
          <a:lstStyle/>
          <a:p>
            <a:pPr marL="0" indent="0" eaLnBrk="1" hangingPunct="1">
              <a:lnSpc>
                <a:spcPct val="80000"/>
              </a:lnSpc>
              <a:spcBef>
                <a:spcPct val="40000"/>
              </a:spcBef>
              <a:spcAft>
                <a:spcPct val="40000"/>
              </a:spcAft>
              <a:buFontTx/>
              <a:buNone/>
            </a:pPr>
            <a:r>
              <a:rPr lang="en-US" sz="1800" b="1" smtClean="0">
                <a:latin typeface="Verdana" pitchFamily="34" charset="0"/>
              </a:rPr>
              <a:t>Secular rise in fuel, food and fiber prices will trigger changes in land-use patterns.  </a:t>
            </a:r>
          </a:p>
          <a:p>
            <a:pPr marL="0" indent="0" eaLnBrk="1" hangingPunct="1">
              <a:lnSpc>
                <a:spcPct val="80000"/>
              </a:lnSpc>
              <a:spcBef>
                <a:spcPct val="40000"/>
              </a:spcBef>
              <a:spcAft>
                <a:spcPct val="40000"/>
              </a:spcAft>
              <a:buFontTx/>
              <a:buNone/>
            </a:pPr>
            <a:endParaRPr lang="en-US" sz="1800" b="1" smtClean="0">
              <a:latin typeface="Verdana" pitchFamily="34" charset="0"/>
            </a:endParaRPr>
          </a:p>
          <a:p>
            <a:pPr marL="0" indent="0" eaLnBrk="1" hangingPunct="1">
              <a:lnSpc>
                <a:spcPct val="80000"/>
              </a:lnSpc>
              <a:spcBef>
                <a:spcPct val="40000"/>
              </a:spcBef>
              <a:spcAft>
                <a:spcPct val="40000"/>
              </a:spcAft>
              <a:buFontTx/>
              <a:buNone/>
            </a:pPr>
            <a:r>
              <a:rPr lang="en-US" sz="1800" b="1" smtClean="0">
                <a:latin typeface="Verdana" pitchFamily="34" charset="0"/>
              </a:rPr>
              <a:t>Historically, land kept under forests for two main reasons:</a:t>
            </a:r>
          </a:p>
          <a:p>
            <a:pPr marL="0" indent="0" eaLnBrk="1" hangingPunct="1">
              <a:lnSpc>
                <a:spcPct val="80000"/>
              </a:lnSpc>
              <a:spcBef>
                <a:spcPct val="40000"/>
              </a:spcBef>
              <a:spcAft>
                <a:spcPct val="40000"/>
              </a:spcAft>
              <a:buFontTx/>
              <a:buNone/>
            </a:pPr>
            <a:endParaRPr lang="en-US" sz="1800" b="1" smtClean="0">
              <a:latin typeface="Verdana" pitchFamily="34" charset="0"/>
            </a:endParaRPr>
          </a:p>
          <a:p>
            <a:pPr marL="0" indent="0" eaLnBrk="1" hangingPunct="1">
              <a:lnSpc>
                <a:spcPct val="80000"/>
              </a:lnSpc>
              <a:spcBef>
                <a:spcPct val="40000"/>
              </a:spcBef>
              <a:spcAft>
                <a:spcPct val="40000"/>
              </a:spcAft>
              <a:buClr>
                <a:schemeClr val="tx1"/>
              </a:buClr>
              <a:buFontTx/>
              <a:buAutoNum type="arabicPeriod"/>
            </a:pPr>
            <a:r>
              <a:rPr lang="en-US" sz="1800" b="1" smtClean="0">
                <a:latin typeface="Verdana" pitchFamily="34" charset="0"/>
              </a:rPr>
              <a:t>Owners want the production of some non-market good or service.</a:t>
            </a:r>
          </a:p>
          <a:p>
            <a:pPr marL="0" indent="0" eaLnBrk="1" hangingPunct="1">
              <a:lnSpc>
                <a:spcPct val="80000"/>
              </a:lnSpc>
              <a:spcBef>
                <a:spcPct val="40000"/>
              </a:spcBef>
              <a:spcAft>
                <a:spcPct val="40000"/>
              </a:spcAft>
              <a:buClr>
                <a:schemeClr val="tx1"/>
              </a:buClr>
              <a:buFontTx/>
              <a:buAutoNum type="arabicPeriod"/>
            </a:pPr>
            <a:r>
              <a:rPr lang="en-US" sz="1800" b="1" smtClean="0">
                <a:latin typeface="Verdana" pitchFamily="34" charset="0"/>
              </a:rPr>
              <a:t>The land can’t make it in agriculture.</a:t>
            </a:r>
          </a:p>
          <a:p>
            <a:pPr marL="0" indent="0" eaLnBrk="1" hangingPunct="1">
              <a:lnSpc>
                <a:spcPct val="80000"/>
              </a:lnSpc>
              <a:spcBef>
                <a:spcPct val="40000"/>
              </a:spcBef>
              <a:spcAft>
                <a:spcPct val="40000"/>
              </a:spcAft>
              <a:buFontTx/>
              <a:buNone/>
            </a:pPr>
            <a:endParaRPr lang="en-US" sz="1800" b="1" smtClean="0">
              <a:latin typeface="Verdana" pitchFamily="34" charset="0"/>
            </a:endParaRPr>
          </a:p>
          <a:p>
            <a:pPr marL="0" indent="0" eaLnBrk="1" hangingPunct="1">
              <a:lnSpc>
                <a:spcPct val="80000"/>
              </a:lnSpc>
              <a:spcBef>
                <a:spcPct val="40000"/>
              </a:spcBef>
              <a:spcAft>
                <a:spcPct val="40000"/>
              </a:spcAft>
              <a:buFontTx/>
              <a:buNone/>
            </a:pPr>
            <a:r>
              <a:rPr lang="en-US" sz="1800" b="1" smtClean="0">
                <a:latin typeface="Verdana" pitchFamily="34" charset="0"/>
              </a:rPr>
              <a:t>Convergence is expected to have the largest impact in the southern hemisphere since they enjoy higher crop yields and have lower land and labor costs.</a:t>
            </a:r>
          </a:p>
        </p:txBody>
      </p:sp>
      <p:pic>
        <p:nvPicPr>
          <p:cNvPr id="66563"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66564" name="Text Box 4"/>
          <p:cNvSpPr txBox="1">
            <a:spLocks noChangeArrowheads="1"/>
          </p:cNvSpPr>
          <p:nvPr/>
        </p:nvSpPr>
        <p:spPr bwMode="auto">
          <a:xfrm>
            <a:off x="808038" y="13811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Shifts In Land-Use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3"/>
          <p:cNvSpPr>
            <a:spLocks noGrp="1"/>
          </p:cNvSpPr>
          <p:nvPr>
            <p:ph type="sldNum" sz="quarter" idx="12"/>
          </p:nvPr>
        </p:nvSpPr>
        <p:spPr>
          <a:noFill/>
        </p:spPr>
        <p:txBody>
          <a:bodyPr/>
          <a:lstStyle/>
          <a:p>
            <a:fld id="{BA847F14-2C2F-4B57-8994-C07AF94321DF}" type="slidenum">
              <a:rPr lang="en-US" smtClean="0"/>
              <a:pPr/>
              <a:t>27</a:t>
            </a:fld>
            <a:endParaRPr lang="en-US" smtClean="0"/>
          </a:p>
        </p:txBody>
      </p:sp>
      <p:sp>
        <p:nvSpPr>
          <p:cNvPr id="68610" name="Rectangle 3"/>
          <p:cNvSpPr>
            <a:spLocks noGrp="1" noChangeArrowheads="1"/>
          </p:cNvSpPr>
          <p:nvPr>
            <p:ph type="body" idx="4294967295"/>
          </p:nvPr>
        </p:nvSpPr>
        <p:spPr>
          <a:xfrm>
            <a:off x="900113" y="1125538"/>
            <a:ext cx="7848600" cy="3598862"/>
          </a:xfrm>
        </p:spPr>
        <p:txBody>
          <a:bodyPr/>
          <a:lstStyle/>
          <a:p>
            <a:pPr marL="609600" indent="-609600" eaLnBrk="1" hangingPunct="1">
              <a:spcBef>
                <a:spcPct val="40000"/>
              </a:spcBef>
              <a:spcAft>
                <a:spcPct val="40000"/>
              </a:spcAft>
              <a:buClr>
                <a:schemeClr val="tx1"/>
              </a:buClr>
            </a:pPr>
            <a:r>
              <a:rPr lang="en-US" sz="2000" b="1" smtClean="0">
                <a:latin typeface="Verdana" pitchFamily="34" charset="0"/>
              </a:rPr>
              <a:t>We think some of the best forest land will be under pressure for conversion to either food or bio-energy crops – especially in the tropics.</a:t>
            </a:r>
          </a:p>
          <a:p>
            <a:pPr marL="609600" indent="-609600" eaLnBrk="1" hangingPunct="1">
              <a:spcBef>
                <a:spcPct val="40000"/>
              </a:spcBef>
              <a:spcAft>
                <a:spcPct val="40000"/>
              </a:spcAft>
              <a:buClr>
                <a:schemeClr val="tx1"/>
              </a:buClr>
            </a:pPr>
            <a:r>
              <a:rPr lang="en-US" sz="2000" b="1" smtClean="0">
                <a:latin typeface="Verdana" pitchFamily="34" charset="0"/>
              </a:rPr>
              <a:t>Expect greater land-use conflicts in many regions due to rising demand relative to potential supply.</a:t>
            </a:r>
          </a:p>
        </p:txBody>
      </p:sp>
      <p:pic>
        <p:nvPicPr>
          <p:cNvPr id="68611"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68612" name="Text Box 4"/>
          <p:cNvSpPr txBox="1">
            <a:spLocks noChangeArrowheads="1"/>
          </p:cNvSpPr>
          <p:nvPr/>
        </p:nvSpPr>
        <p:spPr bwMode="auto">
          <a:xfrm>
            <a:off x="808038" y="13811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Shifts In Land-Use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3"/>
          <p:cNvSpPr>
            <a:spLocks noGrp="1"/>
          </p:cNvSpPr>
          <p:nvPr>
            <p:ph type="sldNum" sz="quarter" idx="12"/>
          </p:nvPr>
        </p:nvSpPr>
        <p:spPr>
          <a:noFill/>
        </p:spPr>
        <p:txBody>
          <a:bodyPr/>
          <a:lstStyle/>
          <a:p>
            <a:fld id="{F9D11272-9D91-4871-970B-FED12C4F68AB}" type="slidenum">
              <a:rPr lang="en-US" smtClean="0"/>
              <a:pPr/>
              <a:t>28</a:t>
            </a:fld>
            <a:endParaRPr lang="en-US" smtClean="0"/>
          </a:p>
        </p:txBody>
      </p:sp>
      <p:grpSp>
        <p:nvGrpSpPr>
          <p:cNvPr id="70658" name="Group 2"/>
          <p:cNvGrpSpPr>
            <a:grpSpLocks/>
          </p:cNvGrpSpPr>
          <p:nvPr/>
        </p:nvGrpSpPr>
        <p:grpSpPr bwMode="auto">
          <a:xfrm>
            <a:off x="798513" y="962025"/>
            <a:ext cx="7164387" cy="4441825"/>
            <a:chOff x="587" y="768"/>
            <a:chExt cx="4513" cy="2798"/>
          </a:xfrm>
        </p:grpSpPr>
        <p:grpSp>
          <p:nvGrpSpPr>
            <p:cNvPr id="70662" name="Group 3"/>
            <p:cNvGrpSpPr>
              <a:grpSpLocks/>
            </p:cNvGrpSpPr>
            <p:nvPr/>
          </p:nvGrpSpPr>
          <p:grpSpPr bwMode="auto">
            <a:xfrm>
              <a:off x="587" y="768"/>
              <a:ext cx="4513" cy="2798"/>
              <a:chOff x="336" y="845"/>
              <a:chExt cx="5424" cy="3390"/>
            </a:xfrm>
          </p:grpSpPr>
          <p:sp>
            <p:nvSpPr>
              <p:cNvPr id="70664" name="Oval 4"/>
              <p:cNvSpPr>
                <a:spLocks noChangeArrowheads="1"/>
              </p:cNvSpPr>
              <p:nvPr/>
            </p:nvSpPr>
            <p:spPr bwMode="auto">
              <a:xfrm>
                <a:off x="1111" y="845"/>
                <a:ext cx="4080" cy="768"/>
              </a:xfrm>
              <a:prstGeom prst="ellipse">
                <a:avLst/>
              </a:prstGeom>
              <a:noFill/>
              <a:ln w="28575" algn="ctr">
                <a:solidFill>
                  <a:schemeClr val="tx1"/>
                </a:solidFill>
                <a:round/>
                <a:headEnd/>
                <a:tailEnd/>
              </a:ln>
            </p:spPr>
            <p:txBody>
              <a:bodyPr wrap="none" anchor="ctr"/>
              <a:lstStyle/>
              <a:p>
                <a:endParaRPr lang="en-CA" sz="1800">
                  <a:latin typeface="Arial" charset="0"/>
                </a:endParaRPr>
              </a:p>
            </p:txBody>
          </p:sp>
          <p:sp>
            <p:nvSpPr>
              <p:cNvPr id="70665" name="Text Box 5"/>
              <p:cNvSpPr txBox="1">
                <a:spLocks noChangeArrowheads="1"/>
              </p:cNvSpPr>
              <p:nvPr/>
            </p:nvSpPr>
            <p:spPr bwMode="auto">
              <a:xfrm>
                <a:off x="1383" y="890"/>
                <a:ext cx="3504" cy="535"/>
              </a:xfrm>
              <a:prstGeom prst="rect">
                <a:avLst/>
              </a:prstGeom>
              <a:noFill/>
              <a:ln w="9525" algn="ctr">
                <a:noFill/>
                <a:miter lim="800000"/>
                <a:headEnd/>
                <a:tailEnd/>
              </a:ln>
            </p:spPr>
            <p:txBody>
              <a:bodyPr>
                <a:spAutoFit/>
              </a:bodyPr>
              <a:lstStyle/>
              <a:p>
                <a:pPr marL="342900" indent="-342900" algn="ctr">
                  <a:spcBef>
                    <a:spcPct val="50000"/>
                  </a:spcBef>
                </a:pPr>
                <a:r>
                  <a:rPr lang="en-US" sz="2000" b="1">
                    <a:latin typeface="Arial" charset="0"/>
                  </a:rPr>
                  <a:t>Availability</a:t>
                </a:r>
                <a:br>
                  <a:rPr lang="en-US" sz="2000" b="1">
                    <a:latin typeface="Arial" charset="0"/>
                  </a:rPr>
                </a:br>
                <a:r>
                  <a:rPr lang="en-US" sz="2000" b="1">
                    <a:latin typeface="Arial" charset="0"/>
                  </a:rPr>
                  <a:t>250―300 million ha</a:t>
                </a:r>
              </a:p>
            </p:txBody>
          </p:sp>
          <p:sp>
            <p:nvSpPr>
              <p:cNvPr id="70666" name="Oval 6"/>
              <p:cNvSpPr>
                <a:spLocks noChangeArrowheads="1"/>
              </p:cNvSpPr>
              <p:nvPr/>
            </p:nvSpPr>
            <p:spPr bwMode="auto">
              <a:xfrm>
                <a:off x="336" y="3408"/>
                <a:ext cx="1248" cy="768"/>
              </a:xfrm>
              <a:prstGeom prst="ellipse">
                <a:avLst/>
              </a:prstGeom>
              <a:noFill/>
              <a:ln w="28575" algn="ctr">
                <a:solidFill>
                  <a:srgbClr val="003399"/>
                </a:solidFill>
                <a:round/>
                <a:headEnd/>
                <a:tailEnd/>
              </a:ln>
            </p:spPr>
            <p:txBody>
              <a:bodyPr wrap="none" anchor="ctr"/>
              <a:lstStyle/>
              <a:p>
                <a:endParaRPr lang="en-CA" sz="1800">
                  <a:latin typeface="Arial" charset="0"/>
                </a:endParaRPr>
              </a:p>
            </p:txBody>
          </p:sp>
          <p:sp>
            <p:nvSpPr>
              <p:cNvPr id="70667" name="Oval 7"/>
              <p:cNvSpPr>
                <a:spLocks noChangeArrowheads="1"/>
              </p:cNvSpPr>
              <p:nvPr/>
            </p:nvSpPr>
            <p:spPr bwMode="auto">
              <a:xfrm>
                <a:off x="4416" y="3408"/>
                <a:ext cx="1344" cy="768"/>
              </a:xfrm>
              <a:prstGeom prst="ellipse">
                <a:avLst/>
              </a:prstGeom>
              <a:noFill/>
              <a:ln w="28575" algn="ctr">
                <a:solidFill>
                  <a:srgbClr val="CC3300"/>
                </a:solidFill>
                <a:round/>
                <a:headEnd/>
                <a:tailEnd/>
              </a:ln>
            </p:spPr>
            <p:txBody>
              <a:bodyPr wrap="none" anchor="ctr"/>
              <a:lstStyle/>
              <a:p>
                <a:pPr marL="342900" indent="-342900" algn="ctr">
                  <a:spcBef>
                    <a:spcPct val="20000"/>
                  </a:spcBef>
                </a:pPr>
                <a:endParaRPr lang="en-US" sz="2000">
                  <a:solidFill>
                    <a:srgbClr val="CC3300"/>
                  </a:solidFill>
                  <a:latin typeface="Arial Narrow" pitchFamily="34" charset="0"/>
                </a:endParaRPr>
              </a:p>
            </p:txBody>
          </p:sp>
          <p:sp>
            <p:nvSpPr>
              <p:cNvPr id="70668" name="Oval 8"/>
              <p:cNvSpPr>
                <a:spLocks noChangeArrowheads="1"/>
              </p:cNvSpPr>
              <p:nvPr/>
            </p:nvSpPr>
            <p:spPr bwMode="auto">
              <a:xfrm>
                <a:off x="960" y="2640"/>
                <a:ext cx="1824" cy="768"/>
              </a:xfrm>
              <a:prstGeom prst="ellipse">
                <a:avLst/>
              </a:prstGeom>
              <a:noFill/>
              <a:ln w="28575" algn="ctr">
                <a:solidFill>
                  <a:srgbClr val="006600"/>
                </a:solidFill>
                <a:round/>
                <a:headEnd/>
                <a:tailEnd/>
              </a:ln>
            </p:spPr>
            <p:txBody>
              <a:bodyPr wrap="none" anchor="ctr"/>
              <a:lstStyle/>
              <a:p>
                <a:endParaRPr lang="en-CA" sz="1800">
                  <a:latin typeface="Arial" charset="0"/>
                </a:endParaRPr>
              </a:p>
            </p:txBody>
          </p:sp>
          <p:sp>
            <p:nvSpPr>
              <p:cNvPr id="70669" name="Oval 9"/>
              <p:cNvSpPr>
                <a:spLocks noChangeArrowheads="1"/>
              </p:cNvSpPr>
              <p:nvPr/>
            </p:nvSpPr>
            <p:spPr bwMode="auto">
              <a:xfrm>
                <a:off x="2112" y="1920"/>
                <a:ext cx="1920" cy="768"/>
              </a:xfrm>
              <a:prstGeom prst="ellipse">
                <a:avLst/>
              </a:prstGeom>
              <a:noFill/>
              <a:ln w="28575" algn="ctr">
                <a:solidFill>
                  <a:srgbClr val="663300"/>
                </a:solidFill>
                <a:round/>
                <a:headEnd/>
                <a:tailEnd/>
              </a:ln>
            </p:spPr>
            <p:txBody>
              <a:bodyPr wrap="none" anchor="ctr"/>
              <a:lstStyle/>
              <a:p>
                <a:endParaRPr lang="en-CA" sz="1800">
                  <a:latin typeface="Arial" charset="0"/>
                </a:endParaRPr>
              </a:p>
            </p:txBody>
          </p:sp>
          <p:sp>
            <p:nvSpPr>
              <p:cNvPr id="70670" name="Text Box 10"/>
              <p:cNvSpPr txBox="1">
                <a:spLocks noChangeArrowheads="1"/>
              </p:cNvSpPr>
              <p:nvPr/>
            </p:nvSpPr>
            <p:spPr bwMode="auto">
              <a:xfrm>
                <a:off x="432" y="3457"/>
                <a:ext cx="1103" cy="768"/>
              </a:xfrm>
              <a:prstGeom prst="rect">
                <a:avLst/>
              </a:prstGeom>
              <a:noFill/>
              <a:ln w="9525" algn="ctr">
                <a:noFill/>
                <a:miter lim="800000"/>
                <a:headEnd/>
                <a:tailEnd/>
              </a:ln>
            </p:spPr>
            <p:txBody>
              <a:bodyPr>
                <a:spAutoFit/>
              </a:bodyPr>
              <a:lstStyle/>
              <a:p>
                <a:pPr algn="ctr">
                  <a:spcBef>
                    <a:spcPct val="50000"/>
                  </a:spcBef>
                </a:pPr>
                <a:r>
                  <a:rPr lang="en-US" sz="2000" b="1">
                    <a:solidFill>
                      <a:srgbClr val="003399"/>
                    </a:solidFill>
                    <a:latin typeface="Arial" charset="0"/>
                  </a:rPr>
                  <a:t>Chemical Industry </a:t>
                </a:r>
                <a:br>
                  <a:rPr lang="en-US" sz="2000" b="1">
                    <a:solidFill>
                      <a:srgbClr val="003399"/>
                    </a:solidFill>
                    <a:latin typeface="Arial" charset="0"/>
                  </a:rPr>
                </a:br>
                <a:r>
                  <a:rPr lang="en-US" sz="2000" b="1">
                    <a:solidFill>
                      <a:srgbClr val="003399"/>
                    </a:solidFill>
                    <a:latin typeface="Arial" charset="0"/>
                  </a:rPr>
                  <a:t>?</a:t>
                </a:r>
              </a:p>
            </p:txBody>
          </p:sp>
          <p:sp>
            <p:nvSpPr>
              <p:cNvPr id="70671" name="Text Box 11"/>
              <p:cNvSpPr txBox="1">
                <a:spLocks noChangeArrowheads="1"/>
              </p:cNvSpPr>
              <p:nvPr/>
            </p:nvSpPr>
            <p:spPr bwMode="auto">
              <a:xfrm>
                <a:off x="1008" y="2639"/>
                <a:ext cx="1728" cy="732"/>
              </a:xfrm>
              <a:prstGeom prst="rect">
                <a:avLst/>
              </a:prstGeom>
              <a:noFill/>
              <a:ln w="9525" algn="ctr">
                <a:noFill/>
                <a:miter lim="800000"/>
                <a:headEnd/>
                <a:tailEnd/>
              </a:ln>
            </p:spPr>
            <p:txBody>
              <a:bodyPr>
                <a:spAutoFit/>
              </a:bodyPr>
              <a:lstStyle/>
              <a:p>
                <a:pPr algn="ctr">
                  <a:lnSpc>
                    <a:spcPct val="95000"/>
                  </a:lnSpc>
                  <a:spcBef>
                    <a:spcPct val="50000"/>
                  </a:spcBef>
                </a:pPr>
                <a:r>
                  <a:rPr lang="en-US" sz="2000" b="1">
                    <a:solidFill>
                      <a:srgbClr val="006600"/>
                    </a:solidFill>
                    <a:latin typeface="Arial" charset="0"/>
                  </a:rPr>
                  <a:t>Agriculture Demand</a:t>
                </a:r>
                <a:br>
                  <a:rPr lang="en-US" sz="2000" b="1">
                    <a:solidFill>
                      <a:srgbClr val="006600"/>
                    </a:solidFill>
                    <a:latin typeface="Arial" charset="0"/>
                  </a:rPr>
                </a:br>
                <a:r>
                  <a:rPr lang="en-US" sz="2000" b="1">
                    <a:solidFill>
                      <a:srgbClr val="006600"/>
                    </a:solidFill>
                    <a:latin typeface="Arial" charset="0"/>
                  </a:rPr>
                  <a:t>200 million ha</a:t>
                </a:r>
              </a:p>
            </p:txBody>
          </p:sp>
          <p:sp>
            <p:nvSpPr>
              <p:cNvPr id="70672" name="Text Box 12"/>
              <p:cNvSpPr txBox="1">
                <a:spLocks noChangeArrowheads="1"/>
              </p:cNvSpPr>
              <p:nvPr/>
            </p:nvSpPr>
            <p:spPr bwMode="auto">
              <a:xfrm>
                <a:off x="2016" y="2064"/>
                <a:ext cx="2160" cy="535"/>
              </a:xfrm>
              <a:prstGeom prst="rect">
                <a:avLst/>
              </a:prstGeom>
              <a:noFill/>
              <a:ln w="9525" algn="ctr">
                <a:noFill/>
                <a:miter lim="800000"/>
                <a:headEnd/>
                <a:tailEnd/>
              </a:ln>
            </p:spPr>
            <p:txBody>
              <a:bodyPr>
                <a:spAutoFit/>
              </a:bodyPr>
              <a:lstStyle/>
              <a:p>
                <a:pPr algn="ctr">
                  <a:spcBef>
                    <a:spcPct val="50000"/>
                  </a:spcBef>
                </a:pPr>
                <a:r>
                  <a:rPr lang="en-US" sz="2000" b="1">
                    <a:solidFill>
                      <a:srgbClr val="663300"/>
                    </a:solidFill>
                    <a:latin typeface="Arial" charset="0"/>
                  </a:rPr>
                  <a:t>Industrial Forestry</a:t>
                </a:r>
                <a:br>
                  <a:rPr lang="en-US" sz="2000" b="1">
                    <a:solidFill>
                      <a:srgbClr val="663300"/>
                    </a:solidFill>
                    <a:latin typeface="Arial" charset="0"/>
                  </a:rPr>
                </a:br>
                <a:r>
                  <a:rPr lang="en-US" sz="2000" b="1">
                    <a:solidFill>
                      <a:srgbClr val="663300"/>
                    </a:solidFill>
                    <a:latin typeface="Arial" charset="0"/>
                  </a:rPr>
                  <a:t>25 million ha</a:t>
                </a:r>
              </a:p>
            </p:txBody>
          </p:sp>
          <p:sp>
            <p:nvSpPr>
              <p:cNvPr id="70673" name="Text Box 13"/>
              <p:cNvSpPr txBox="1">
                <a:spLocks noChangeArrowheads="1"/>
              </p:cNvSpPr>
              <p:nvPr/>
            </p:nvSpPr>
            <p:spPr bwMode="auto">
              <a:xfrm>
                <a:off x="3456" y="2736"/>
                <a:ext cx="1584" cy="536"/>
              </a:xfrm>
              <a:prstGeom prst="rect">
                <a:avLst/>
              </a:prstGeom>
              <a:noFill/>
              <a:ln w="9525" algn="ctr">
                <a:noFill/>
                <a:miter lim="800000"/>
                <a:headEnd/>
                <a:tailEnd/>
              </a:ln>
            </p:spPr>
            <p:txBody>
              <a:bodyPr>
                <a:spAutoFit/>
              </a:bodyPr>
              <a:lstStyle/>
              <a:p>
                <a:pPr algn="ctr">
                  <a:spcBef>
                    <a:spcPct val="50000"/>
                  </a:spcBef>
                </a:pPr>
                <a:r>
                  <a:rPr lang="en-US" sz="2000" b="1">
                    <a:solidFill>
                      <a:srgbClr val="660066"/>
                    </a:solidFill>
                    <a:latin typeface="Arial" charset="0"/>
                  </a:rPr>
                  <a:t>Bio-energy</a:t>
                </a:r>
                <a:br>
                  <a:rPr lang="en-US" sz="2000" b="1">
                    <a:solidFill>
                      <a:srgbClr val="660066"/>
                    </a:solidFill>
                    <a:latin typeface="Arial" charset="0"/>
                  </a:rPr>
                </a:br>
                <a:r>
                  <a:rPr lang="en-US" sz="2000" b="1">
                    <a:solidFill>
                      <a:srgbClr val="660066"/>
                    </a:solidFill>
                    <a:latin typeface="Arial" charset="0"/>
                  </a:rPr>
                  <a:t>290 million ha</a:t>
                </a:r>
              </a:p>
            </p:txBody>
          </p:sp>
          <p:sp>
            <p:nvSpPr>
              <p:cNvPr id="70674" name="Text Box 14"/>
              <p:cNvSpPr txBox="1">
                <a:spLocks noChangeArrowheads="1"/>
              </p:cNvSpPr>
              <p:nvPr/>
            </p:nvSpPr>
            <p:spPr bwMode="auto">
              <a:xfrm>
                <a:off x="4524" y="3467"/>
                <a:ext cx="1104" cy="768"/>
              </a:xfrm>
              <a:prstGeom prst="rect">
                <a:avLst/>
              </a:prstGeom>
              <a:noFill/>
              <a:ln w="9525" algn="ctr">
                <a:noFill/>
                <a:miter lim="800000"/>
                <a:headEnd/>
                <a:tailEnd/>
              </a:ln>
            </p:spPr>
            <p:txBody>
              <a:bodyPr>
                <a:spAutoFit/>
              </a:bodyPr>
              <a:lstStyle/>
              <a:p>
                <a:pPr algn="ctr">
                  <a:spcBef>
                    <a:spcPct val="50000"/>
                  </a:spcBef>
                </a:pPr>
                <a:r>
                  <a:rPr lang="en-US" sz="2000" b="1">
                    <a:solidFill>
                      <a:srgbClr val="CC3300"/>
                    </a:solidFill>
                    <a:latin typeface="Arial" charset="0"/>
                  </a:rPr>
                  <a:t>Heat and Electricity ?</a:t>
                </a:r>
              </a:p>
            </p:txBody>
          </p:sp>
          <p:sp>
            <p:nvSpPr>
              <p:cNvPr id="70675" name="Oval 15"/>
              <p:cNvSpPr>
                <a:spLocks noChangeArrowheads="1"/>
              </p:cNvSpPr>
              <p:nvPr/>
            </p:nvSpPr>
            <p:spPr bwMode="auto">
              <a:xfrm>
                <a:off x="3312" y="2640"/>
                <a:ext cx="1824" cy="768"/>
              </a:xfrm>
              <a:prstGeom prst="ellipse">
                <a:avLst/>
              </a:prstGeom>
              <a:noFill/>
              <a:ln w="28575" algn="ctr">
                <a:solidFill>
                  <a:srgbClr val="660066"/>
                </a:solidFill>
                <a:round/>
                <a:headEnd/>
                <a:tailEnd/>
              </a:ln>
            </p:spPr>
            <p:txBody>
              <a:bodyPr wrap="none" anchor="ctr"/>
              <a:lstStyle/>
              <a:p>
                <a:endParaRPr lang="en-CA" sz="1800">
                  <a:latin typeface="Arial" charset="0"/>
                </a:endParaRPr>
              </a:p>
            </p:txBody>
          </p:sp>
          <p:sp>
            <p:nvSpPr>
              <p:cNvPr id="70676" name="Line 16"/>
              <p:cNvSpPr>
                <a:spLocks noChangeShapeType="1"/>
              </p:cNvSpPr>
              <p:nvPr/>
            </p:nvSpPr>
            <p:spPr bwMode="auto">
              <a:xfrm flipH="1">
                <a:off x="1933" y="1528"/>
                <a:ext cx="3" cy="1125"/>
              </a:xfrm>
              <a:prstGeom prst="line">
                <a:avLst/>
              </a:prstGeom>
              <a:noFill/>
              <a:ln w="28575">
                <a:solidFill>
                  <a:schemeClr val="tx1"/>
                </a:solidFill>
                <a:round/>
                <a:headEnd/>
                <a:tailEnd type="triangle" w="lg" len="lg"/>
              </a:ln>
            </p:spPr>
            <p:txBody>
              <a:bodyPr/>
              <a:lstStyle/>
              <a:p>
                <a:endParaRPr lang="en-US"/>
              </a:p>
            </p:txBody>
          </p:sp>
          <p:sp>
            <p:nvSpPr>
              <p:cNvPr id="70677" name="Line 17"/>
              <p:cNvSpPr>
                <a:spLocks noChangeShapeType="1"/>
              </p:cNvSpPr>
              <p:nvPr/>
            </p:nvSpPr>
            <p:spPr bwMode="auto">
              <a:xfrm>
                <a:off x="4262" y="1547"/>
                <a:ext cx="2" cy="1094"/>
              </a:xfrm>
              <a:prstGeom prst="line">
                <a:avLst/>
              </a:prstGeom>
              <a:noFill/>
              <a:ln w="28575">
                <a:solidFill>
                  <a:schemeClr val="tx1"/>
                </a:solidFill>
                <a:round/>
                <a:headEnd/>
                <a:tailEnd type="triangle" w="lg" len="lg"/>
              </a:ln>
            </p:spPr>
            <p:txBody>
              <a:bodyPr/>
              <a:lstStyle/>
              <a:p>
                <a:endParaRPr lang="en-US"/>
              </a:p>
            </p:txBody>
          </p:sp>
          <p:sp>
            <p:nvSpPr>
              <p:cNvPr id="70678" name="Line 18"/>
              <p:cNvSpPr>
                <a:spLocks noChangeShapeType="1"/>
              </p:cNvSpPr>
              <p:nvPr/>
            </p:nvSpPr>
            <p:spPr bwMode="auto">
              <a:xfrm flipH="1">
                <a:off x="3061" y="1616"/>
                <a:ext cx="0" cy="308"/>
              </a:xfrm>
              <a:prstGeom prst="line">
                <a:avLst/>
              </a:prstGeom>
              <a:noFill/>
              <a:ln w="28575">
                <a:solidFill>
                  <a:schemeClr val="tx1"/>
                </a:solidFill>
                <a:round/>
                <a:headEnd/>
                <a:tailEnd type="triangle" w="lg" len="lg"/>
              </a:ln>
            </p:spPr>
            <p:txBody>
              <a:bodyPr/>
              <a:lstStyle/>
              <a:p>
                <a:endParaRPr lang="en-US"/>
              </a:p>
            </p:txBody>
          </p:sp>
        </p:grpSp>
        <p:sp>
          <p:nvSpPr>
            <p:cNvPr id="70663" name="Text Box 19"/>
            <p:cNvSpPr txBox="1">
              <a:spLocks noChangeArrowheads="1"/>
            </p:cNvSpPr>
            <p:nvPr/>
          </p:nvSpPr>
          <p:spPr bwMode="auto">
            <a:xfrm>
              <a:off x="1944" y="3109"/>
              <a:ext cx="1859" cy="366"/>
            </a:xfrm>
            <a:prstGeom prst="rect">
              <a:avLst/>
            </a:prstGeom>
            <a:noFill/>
            <a:ln w="9525">
              <a:noFill/>
              <a:miter lim="800000"/>
              <a:headEnd/>
              <a:tailEnd/>
            </a:ln>
          </p:spPr>
          <p:txBody>
            <a:bodyPr>
              <a:spAutoFit/>
            </a:bodyPr>
            <a:lstStyle/>
            <a:p>
              <a:pPr>
                <a:spcBef>
                  <a:spcPct val="50000"/>
                </a:spcBef>
              </a:pPr>
              <a:r>
                <a:rPr lang="en-US" sz="1600"/>
                <a:t>515+ million ha demand &gt; 250-300 million ha supply</a:t>
              </a:r>
            </a:p>
          </p:txBody>
        </p:sp>
      </p:grpSp>
      <p:sp>
        <p:nvSpPr>
          <p:cNvPr id="70659" name="Text Box 20"/>
          <p:cNvSpPr txBox="1">
            <a:spLocks noChangeArrowheads="1"/>
          </p:cNvSpPr>
          <p:nvPr/>
        </p:nvSpPr>
        <p:spPr bwMode="auto">
          <a:xfrm>
            <a:off x="827088" y="5805488"/>
            <a:ext cx="3457575" cy="228600"/>
          </a:xfrm>
          <a:prstGeom prst="rect">
            <a:avLst/>
          </a:prstGeom>
          <a:noFill/>
          <a:ln w="9525">
            <a:noFill/>
            <a:miter lim="800000"/>
            <a:headEnd/>
            <a:tailEnd/>
          </a:ln>
        </p:spPr>
        <p:txBody>
          <a:bodyPr>
            <a:spAutoFit/>
          </a:bodyPr>
          <a:lstStyle/>
          <a:p>
            <a:pPr>
              <a:spcBef>
                <a:spcPct val="50000"/>
              </a:spcBef>
            </a:pPr>
            <a:r>
              <a:rPr lang="en-US" sz="900">
                <a:latin typeface="Arial" charset="0"/>
              </a:rPr>
              <a:t>Source: S. Nilsson, IIASA.</a:t>
            </a:r>
          </a:p>
        </p:txBody>
      </p:sp>
      <p:pic>
        <p:nvPicPr>
          <p:cNvPr id="70660" name="Picture 21"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70661" name="Text Box 22"/>
          <p:cNvSpPr txBox="1">
            <a:spLocks noChangeArrowheads="1"/>
          </p:cNvSpPr>
          <p:nvPr/>
        </p:nvSpPr>
        <p:spPr bwMode="auto">
          <a:xfrm>
            <a:off x="817563" y="61913"/>
            <a:ext cx="7277100" cy="520700"/>
          </a:xfrm>
          <a:prstGeom prst="rect">
            <a:avLst/>
          </a:prstGeom>
          <a:noFill/>
          <a:ln w="9525">
            <a:noFill/>
            <a:miter lim="800000"/>
            <a:headEnd/>
            <a:tailEnd/>
          </a:ln>
        </p:spPr>
        <p:txBody>
          <a:bodyPr/>
          <a:lstStyle/>
          <a:p>
            <a:pPr algn="ctr"/>
            <a:r>
              <a:rPr lang="en-US" sz="2000">
                <a:solidFill>
                  <a:schemeClr val="bg1"/>
                </a:solidFill>
              </a:rPr>
              <a:t>Where Is The Land Coming From — 2030?</a:t>
            </a:r>
          </a:p>
          <a:p>
            <a:pPr algn="ctr"/>
            <a:r>
              <a:rPr lang="en-US" sz="2000">
                <a:solidFill>
                  <a:schemeClr val="bg1"/>
                </a:solidFill>
              </a:rPr>
              <a:t>How To Balance The Demand?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3"/>
          <p:cNvSpPr>
            <a:spLocks noGrp="1"/>
          </p:cNvSpPr>
          <p:nvPr>
            <p:ph type="sldNum" sz="quarter" idx="12"/>
          </p:nvPr>
        </p:nvSpPr>
        <p:spPr>
          <a:noFill/>
        </p:spPr>
        <p:txBody>
          <a:bodyPr/>
          <a:lstStyle/>
          <a:p>
            <a:fld id="{2A286A89-B092-44C7-9863-E62F751F3AF8}" type="slidenum">
              <a:rPr lang="en-US" smtClean="0"/>
              <a:pPr/>
              <a:t>29</a:t>
            </a:fld>
            <a:endParaRPr lang="en-US" smtClean="0"/>
          </a:p>
        </p:txBody>
      </p:sp>
      <p:sp>
        <p:nvSpPr>
          <p:cNvPr id="72706" name="Rectangle 3"/>
          <p:cNvSpPr>
            <a:spLocks noGrp="1" noChangeArrowheads="1"/>
          </p:cNvSpPr>
          <p:nvPr>
            <p:ph type="body" idx="4294967295"/>
          </p:nvPr>
        </p:nvSpPr>
        <p:spPr>
          <a:xfrm>
            <a:off x="900113" y="1125538"/>
            <a:ext cx="7848600" cy="3598862"/>
          </a:xfrm>
        </p:spPr>
        <p:txBody>
          <a:bodyPr/>
          <a:lstStyle/>
          <a:p>
            <a:pPr marL="0" indent="0" eaLnBrk="1" hangingPunct="1">
              <a:lnSpc>
                <a:spcPct val="120000"/>
              </a:lnSpc>
              <a:spcBef>
                <a:spcPct val="40000"/>
              </a:spcBef>
              <a:spcAft>
                <a:spcPct val="40000"/>
              </a:spcAft>
              <a:buFontTx/>
              <a:buNone/>
            </a:pPr>
            <a:r>
              <a:rPr lang="en-US" sz="2000" b="1" smtClean="0"/>
              <a:t>Wood is one of many types of cellulosic biomass that can be used to produce biofuels. </a:t>
            </a:r>
          </a:p>
          <a:p>
            <a:pPr marL="0" indent="0" eaLnBrk="1" hangingPunct="1">
              <a:lnSpc>
                <a:spcPct val="120000"/>
              </a:lnSpc>
              <a:spcBef>
                <a:spcPct val="40000"/>
              </a:spcBef>
              <a:spcAft>
                <a:spcPct val="40000"/>
              </a:spcAft>
              <a:buFontTx/>
              <a:buNone/>
            </a:pPr>
            <a:r>
              <a:rPr lang="en-US" sz="2000" b="1" smtClean="0"/>
              <a:t>However, wood does have the following relative advantages:</a:t>
            </a:r>
          </a:p>
          <a:p>
            <a:pPr marL="971550" lvl="1" eaLnBrk="1" hangingPunct="1">
              <a:lnSpc>
                <a:spcPct val="120000"/>
              </a:lnSpc>
              <a:spcBef>
                <a:spcPct val="40000"/>
              </a:spcBef>
              <a:spcAft>
                <a:spcPct val="40000"/>
              </a:spcAft>
              <a:buClr>
                <a:schemeClr val="tx1"/>
              </a:buClr>
            </a:pPr>
            <a:r>
              <a:rPr lang="en-US" sz="2000" b="1" smtClean="0"/>
              <a:t>Longer storage life and lower storage costs</a:t>
            </a:r>
          </a:p>
          <a:p>
            <a:pPr marL="971550" lvl="1" eaLnBrk="1" hangingPunct="1">
              <a:lnSpc>
                <a:spcPct val="120000"/>
              </a:lnSpc>
              <a:spcBef>
                <a:spcPct val="40000"/>
              </a:spcBef>
              <a:spcAft>
                <a:spcPct val="40000"/>
              </a:spcAft>
              <a:buClr>
                <a:schemeClr val="tx1"/>
              </a:buClr>
            </a:pPr>
            <a:r>
              <a:rPr lang="en-US" sz="2000" b="1" smtClean="0"/>
              <a:t>Higher bulk density (thus, lower effective transport costs)</a:t>
            </a:r>
          </a:p>
          <a:p>
            <a:pPr marL="971550" lvl="1" eaLnBrk="1" hangingPunct="1">
              <a:lnSpc>
                <a:spcPct val="120000"/>
              </a:lnSpc>
              <a:spcBef>
                <a:spcPct val="40000"/>
              </a:spcBef>
              <a:spcAft>
                <a:spcPct val="40000"/>
              </a:spcAft>
              <a:buClr>
                <a:schemeClr val="tx1"/>
              </a:buClr>
            </a:pPr>
            <a:r>
              <a:rPr lang="en-US" sz="2000" b="1" smtClean="0"/>
              <a:t>Higher sugar content</a:t>
            </a:r>
          </a:p>
          <a:p>
            <a:pPr marL="971550" lvl="1" eaLnBrk="1" hangingPunct="1">
              <a:lnSpc>
                <a:spcPct val="120000"/>
              </a:lnSpc>
              <a:spcBef>
                <a:spcPct val="40000"/>
              </a:spcBef>
              <a:spcAft>
                <a:spcPct val="40000"/>
              </a:spcAft>
              <a:buClr>
                <a:schemeClr val="tx1"/>
              </a:buClr>
            </a:pPr>
            <a:r>
              <a:rPr lang="en-US" sz="2000" b="1" smtClean="0"/>
              <a:t>Less intensive use of water &amp; fertilizers</a:t>
            </a:r>
          </a:p>
          <a:p>
            <a:pPr marL="971550" lvl="1" eaLnBrk="1" hangingPunct="1">
              <a:lnSpc>
                <a:spcPct val="120000"/>
              </a:lnSpc>
              <a:spcBef>
                <a:spcPct val="40000"/>
              </a:spcBef>
              <a:spcAft>
                <a:spcPct val="40000"/>
              </a:spcAft>
              <a:buClr>
                <a:schemeClr val="tx1"/>
              </a:buClr>
            </a:pPr>
            <a:r>
              <a:rPr lang="en-US" sz="2000" b="1" smtClean="0"/>
              <a:t>Established collection system</a:t>
            </a:r>
          </a:p>
        </p:txBody>
      </p:sp>
      <p:pic>
        <p:nvPicPr>
          <p:cNvPr id="72707"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72708" name="Text Box 4"/>
          <p:cNvSpPr txBox="1">
            <a:spLocks noChangeArrowheads="1"/>
          </p:cNvSpPr>
          <p:nvPr/>
        </p:nvSpPr>
        <p:spPr bwMode="auto">
          <a:xfrm>
            <a:off x="817563" y="85725"/>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Wood Versus Other Cellulosic Biomass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3"/>
          <p:cNvSpPr>
            <a:spLocks noGrp="1"/>
          </p:cNvSpPr>
          <p:nvPr>
            <p:ph type="sldNum" sz="quarter" idx="12"/>
          </p:nvPr>
        </p:nvSpPr>
        <p:spPr>
          <a:noFill/>
        </p:spPr>
        <p:txBody>
          <a:bodyPr/>
          <a:lstStyle/>
          <a:p>
            <a:fld id="{EA12AA40-A7D1-4864-ABB2-25ED352C140C}" type="slidenum">
              <a:rPr lang="en-US" smtClean="0"/>
              <a:pPr/>
              <a:t>30</a:t>
            </a:fld>
            <a:endParaRPr lang="en-US" smtClean="0"/>
          </a:p>
        </p:txBody>
      </p:sp>
      <p:sp>
        <p:nvSpPr>
          <p:cNvPr id="74754" name="Rectangle 3"/>
          <p:cNvSpPr>
            <a:spLocks noGrp="1" noChangeArrowheads="1"/>
          </p:cNvSpPr>
          <p:nvPr>
            <p:ph type="body" idx="4294967295"/>
          </p:nvPr>
        </p:nvSpPr>
        <p:spPr>
          <a:xfrm>
            <a:off x="757238" y="1001713"/>
            <a:ext cx="7848600" cy="4391025"/>
          </a:xfrm>
        </p:spPr>
        <p:txBody>
          <a:bodyPr/>
          <a:lstStyle/>
          <a:p>
            <a:pPr lvl="1" eaLnBrk="1" hangingPunct="1">
              <a:lnSpc>
                <a:spcPct val="120000"/>
              </a:lnSpc>
              <a:spcBef>
                <a:spcPct val="40000"/>
              </a:spcBef>
              <a:spcAft>
                <a:spcPct val="40000"/>
              </a:spcAft>
              <a:buFontTx/>
              <a:buNone/>
            </a:pPr>
            <a:r>
              <a:rPr lang="en-US" sz="1600" b="1" smtClean="0"/>
              <a:t>Miscanthus – a perennial grass – is likely the most interesting alternative. </a:t>
            </a:r>
          </a:p>
          <a:p>
            <a:pPr lvl="1" eaLnBrk="1" hangingPunct="1">
              <a:lnSpc>
                <a:spcPct val="120000"/>
              </a:lnSpc>
              <a:spcBef>
                <a:spcPct val="40000"/>
              </a:spcBef>
              <a:spcAft>
                <a:spcPct val="40000"/>
              </a:spcAft>
            </a:pPr>
            <a:r>
              <a:rPr lang="en-US" sz="1600" b="1" smtClean="0"/>
              <a:t>Can already produce 2.5x more ethanol per acre than corn.</a:t>
            </a:r>
          </a:p>
          <a:p>
            <a:pPr lvl="2" eaLnBrk="1" hangingPunct="1">
              <a:lnSpc>
                <a:spcPct val="120000"/>
              </a:lnSpc>
              <a:spcBef>
                <a:spcPct val="40000"/>
              </a:spcBef>
              <a:spcAft>
                <a:spcPct val="40000"/>
              </a:spcAft>
            </a:pPr>
            <a:r>
              <a:rPr lang="en-US" sz="1600" b="1" smtClean="0"/>
              <a:t>Green leaves arrive 6 weeks earlier, and stay 6 weeks longer</a:t>
            </a:r>
          </a:p>
          <a:p>
            <a:pPr lvl="1" eaLnBrk="1" hangingPunct="1">
              <a:lnSpc>
                <a:spcPct val="120000"/>
              </a:lnSpc>
              <a:spcBef>
                <a:spcPct val="40000"/>
              </a:spcBef>
              <a:spcAft>
                <a:spcPct val="40000"/>
              </a:spcAft>
            </a:pPr>
            <a:r>
              <a:rPr lang="en-US" sz="1600" b="1" smtClean="0"/>
              <a:t>Similar genome to corn, but is still unimproved. Potential for 3x increase in yield over time?</a:t>
            </a:r>
          </a:p>
          <a:p>
            <a:pPr lvl="1" eaLnBrk="1" hangingPunct="1">
              <a:lnSpc>
                <a:spcPct val="120000"/>
              </a:lnSpc>
              <a:spcBef>
                <a:spcPct val="40000"/>
              </a:spcBef>
              <a:spcAft>
                <a:spcPct val="40000"/>
              </a:spcAft>
            </a:pPr>
            <a:r>
              <a:rPr lang="en-US" sz="1600" b="1" smtClean="0"/>
              <a:t>Accumulates much more carbon in the soil since it is a perennial.</a:t>
            </a:r>
          </a:p>
          <a:p>
            <a:pPr lvl="1" eaLnBrk="1" hangingPunct="1">
              <a:lnSpc>
                <a:spcPct val="120000"/>
              </a:lnSpc>
              <a:spcBef>
                <a:spcPct val="40000"/>
              </a:spcBef>
              <a:spcAft>
                <a:spcPct val="40000"/>
              </a:spcAft>
            </a:pPr>
            <a:r>
              <a:rPr lang="en-US" sz="1600" b="1" smtClean="0"/>
              <a:t>Comparable growing season to switch grass, but much more efficient in converting sunlight to biomass.</a:t>
            </a:r>
          </a:p>
          <a:p>
            <a:pPr lvl="1" eaLnBrk="1" hangingPunct="1">
              <a:lnSpc>
                <a:spcPct val="120000"/>
              </a:lnSpc>
              <a:spcBef>
                <a:spcPct val="40000"/>
              </a:spcBef>
              <a:spcAft>
                <a:spcPct val="40000"/>
              </a:spcAft>
            </a:pPr>
            <a:r>
              <a:rPr lang="en-US" sz="1600" b="1" smtClean="0"/>
              <a:t>If harvested in December/January, after nutrients have returned to the soil, it requires little fertilizer. </a:t>
            </a:r>
          </a:p>
          <a:p>
            <a:pPr lvl="1" eaLnBrk="1" hangingPunct="1">
              <a:lnSpc>
                <a:spcPct val="120000"/>
              </a:lnSpc>
              <a:spcBef>
                <a:spcPct val="40000"/>
              </a:spcBef>
              <a:spcAft>
                <a:spcPct val="40000"/>
              </a:spcAft>
            </a:pPr>
            <a:r>
              <a:rPr lang="en-US" sz="1600" b="1" smtClean="0"/>
              <a:t>Is a sterile hybrid; thus, must be propagated by planting underground stems (rhizomes). Patented farm equipment can plant 50 acres/day.</a:t>
            </a:r>
          </a:p>
        </p:txBody>
      </p:sp>
      <p:pic>
        <p:nvPicPr>
          <p:cNvPr id="74755"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74756" name="Text Box 4"/>
          <p:cNvSpPr txBox="1">
            <a:spLocks noChangeArrowheads="1"/>
          </p:cNvSpPr>
          <p:nvPr/>
        </p:nvSpPr>
        <p:spPr bwMode="auto">
          <a:xfrm>
            <a:off x="941388" y="13811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Dedicated Cellulosic Energy Crops?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idx="4294967295"/>
          </p:nvPr>
        </p:nvSpPr>
        <p:spPr>
          <a:xfrm>
            <a:off x="458788" y="0"/>
            <a:ext cx="8229600" cy="723900"/>
          </a:xfrm>
        </p:spPr>
        <p:txBody>
          <a:bodyPr/>
          <a:lstStyle/>
          <a:p>
            <a:pPr eaLnBrk="1" hangingPunct="1">
              <a:defRPr/>
            </a:pPr>
            <a:r>
              <a:rPr lang="en-US" dirty="0" smtClean="0">
                <a:solidFill>
                  <a:schemeClr val="accent3"/>
                </a:solidFill>
              </a:rPr>
              <a:t>Implications of Convergence</a:t>
            </a:r>
          </a:p>
        </p:txBody>
      </p:sp>
      <p:sp>
        <p:nvSpPr>
          <p:cNvPr id="76802" name="Rectangle 3"/>
          <p:cNvSpPr>
            <a:spLocks noGrp="1" noChangeArrowheads="1"/>
          </p:cNvSpPr>
          <p:nvPr>
            <p:ph type="body" idx="4294967295"/>
          </p:nvPr>
        </p:nvSpPr>
        <p:spPr>
          <a:xfrm>
            <a:off x="611188" y="1700213"/>
            <a:ext cx="8351837" cy="3024187"/>
          </a:xfrm>
        </p:spPr>
        <p:txBody>
          <a:bodyPr/>
          <a:lstStyle/>
          <a:p>
            <a:pPr marL="571500" indent="-571500" eaLnBrk="1" hangingPunct="1">
              <a:lnSpc>
                <a:spcPct val="120000"/>
              </a:lnSpc>
              <a:spcBef>
                <a:spcPct val="40000"/>
              </a:spcBef>
              <a:spcAft>
                <a:spcPct val="40000"/>
              </a:spcAft>
            </a:pPr>
            <a:r>
              <a:rPr lang="en-US" sz="2400" b="1" smtClean="0"/>
              <a:t>Analytical Implications</a:t>
            </a:r>
          </a:p>
          <a:p>
            <a:pPr marL="571500" indent="-571500" eaLnBrk="1" hangingPunct="1">
              <a:lnSpc>
                <a:spcPct val="120000"/>
              </a:lnSpc>
              <a:spcBef>
                <a:spcPct val="40000"/>
              </a:spcBef>
              <a:spcAft>
                <a:spcPct val="40000"/>
              </a:spcAft>
            </a:pPr>
            <a:r>
              <a:rPr lang="en-US" sz="2400" b="1" smtClean="0"/>
              <a:t>Organizational Implications</a:t>
            </a:r>
          </a:p>
          <a:p>
            <a:pPr marL="571500" indent="-571500" eaLnBrk="1" hangingPunct="1">
              <a:lnSpc>
                <a:spcPct val="120000"/>
              </a:lnSpc>
              <a:spcBef>
                <a:spcPct val="40000"/>
              </a:spcBef>
              <a:spcAft>
                <a:spcPct val="40000"/>
              </a:spcAft>
            </a:pPr>
            <a:r>
              <a:rPr lang="en-US" sz="2400" b="1" smtClean="0"/>
              <a:t>Policy Implications</a:t>
            </a:r>
          </a:p>
          <a:p>
            <a:pPr marL="571500" indent="-571500" eaLnBrk="1" hangingPunct="1">
              <a:lnSpc>
                <a:spcPct val="120000"/>
              </a:lnSpc>
              <a:spcBef>
                <a:spcPct val="40000"/>
              </a:spcBef>
              <a:spcAft>
                <a:spcPct val="40000"/>
              </a:spcAft>
            </a:pPr>
            <a:r>
              <a:rPr lang="en-US" sz="2400" b="1" smtClean="0"/>
              <a:t>Investment Implications</a:t>
            </a:r>
            <a:r>
              <a:rPr lang="en-US" sz="2400" smtClean="0"/>
              <a:t/>
            </a:r>
            <a:br>
              <a:rPr lang="en-US" sz="2400" smtClean="0"/>
            </a:br>
            <a:endParaRPr lang="en-US" sz="2800" smtClean="0"/>
          </a:p>
        </p:txBody>
      </p:sp>
      <p:pic>
        <p:nvPicPr>
          <p:cNvPr id="76803"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
        <p:nvSpPr>
          <p:cNvPr id="76804" name="TextBox 4"/>
          <p:cNvSpPr txBox="1">
            <a:spLocks noChangeArrowheads="1"/>
          </p:cNvSpPr>
          <p:nvPr/>
        </p:nvSpPr>
        <p:spPr bwMode="auto">
          <a:xfrm>
            <a:off x="666750" y="1009650"/>
            <a:ext cx="6858000" cy="523875"/>
          </a:xfrm>
          <a:prstGeom prst="rect">
            <a:avLst/>
          </a:prstGeom>
          <a:noFill/>
          <a:ln w="9525">
            <a:noFill/>
            <a:miter lim="800000"/>
            <a:headEnd/>
            <a:tailEnd/>
          </a:ln>
        </p:spPr>
        <p:txBody>
          <a:bodyPr>
            <a:spAutoFit/>
          </a:bodyPr>
          <a:lstStyle/>
          <a:p>
            <a:r>
              <a:rPr lang="en-US"/>
              <a:t>So What?</a:t>
            </a:r>
            <a:endParaRPr lang="en-CA"/>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idx="4294967295"/>
          </p:nvPr>
        </p:nvSpPr>
        <p:spPr>
          <a:xfrm>
            <a:off x="611188" y="-133350"/>
            <a:ext cx="7916862" cy="962025"/>
          </a:xfrm>
        </p:spPr>
        <p:txBody>
          <a:bodyPr/>
          <a:lstStyle/>
          <a:p>
            <a:pPr eaLnBrk="1" hangingPunct="1">
              <a:defRPr/>
            </a:pPr>
            <a:r>
              <a:rPr lang="en-US" sz="2800" dirty="0" smtClean="0">
                <a:solidFill>
                  <a:schemeClr val="accent3"/>
                </a:solidFill>
                <a:latin typeface="Verdana" pitchFamily="34" charset="0"/>
              </a:rPr>
              <a:t>Analytical Implications</a:t>
            </a:r>
          </a:p>
        </p:txBody>
      </p:sp>
      <p:sp>
        <p:nvSpPr>
          <p:cNvPr id="78850" name="Rectangle 3"/>
          <p:cNvSpPr>
            <a:spLocks noGrp="1" noChangeArrowheads="1"/>
          </p:cNvSpPr>
          <p:nvPr>
            <p:ph type="body" idx="4294967295"/>
          </p:nvPr>
        </p:nvSpPr>
        <p:spPr>
          <a:xfrm>
            <a:off x="468313" y="1133475"/>
            <a:ext cx="8351837" cy="4672013"/>
          </a:xfrm>
        </p:spPr>
        <p:txBody>
          <a:bodyPr/>
          <a:lstStyle/>
          <a:p>
            <a:pPr marL="609600" indent="-609600" eaLnBrk="1" hangingPunct="1">
              <a:lnSpc>
                <a:spcPct val="110000"/>
              </a:lnSpc>
              <a:spcBef>
                <a:spcPct val="40000"/>
              </a:spcBef>
            </a:pPr>
            <a:r>
              <a:rPr lang="en-US" sz="2000" b="1" smtClean="0"/>
              <a:t>The key task is to move to cross-sectorial analysis and integrated land-use policies (break the “silo” mindset)</a:t>
            </a:r>
          </a:p>
          <a:p>
            <a:pPr marL="609600" indent="-609600" eaLnBrk="1" hangingPunct="1">
              <a:lnSpc>
                <a:spcPct val="110000"/>
              </a:lnSpc>
              <a:spcBef>
                <a:spcPct val="40000"/>
              </a:spcBef>
            </a:pPr>
            <a:endParaRPr lang="en-US" sz="2000" b="1" smtClean="0"/>
          </a:p>
          <a:p>
            <a:pPr marL="1104900" lvl="1" indent="-533400" eaLnBrk="1" hangingPunct="1">
              <a:buFontTx/>
              <a:buChar char="•"/>
            </a:pPr>
            <a:r>
              <a:rPr lang="en-US" sz="2000" b="1" smtClean="0"/>
              <a:t>Food/fiber/fuel/water/chemicals/climate/</a:t>
            </a:r>
            <a:br>
              <a:rPr lang="en-US" sz="2000" b="1" smtClean="0"/>
            </a:br>
            <a:r>
              <a:rPr lang="en-US" sz="2000" b="1" smtClean="0"/>
              <a:t>natural preservation</a:t>
            </a:r>
            <a:r>
              <a:rPr lang="en-US" sz="2000" b="1" smtClean="0">
                <a:cs typeface="Arial" charset="0"/>
              </a:rPr>
              <a:t>―</a:t>
            </a:r>
            <a:r>
              <a:rPr lang="en-US" sz="2000" b="1" smtClean="0"/>
              <a:t>a real systems analysis approach</a:t>
            </a:r>
          </a:p>
          <a:p>
            <a:pPr marL="1104900" lvl="1" indent="-533400" eaLnBrk="1" hangingPunct="1">
              <a:buFontTx/>
              <a:buChar char="•"/>
            </a:pPr>
            <a:endParaRPr lang="en-US" sz="2000" b="1" smtClean="0"/>
          </a:p>
          <a:p>
            <a:pPr marL="1104900" lvl="1" indent="-533400" eaLnBrk="1" hangingPunct="1">
              <a:buFontTx/>
              <a:buChar char="•"/>
            </a:pPr>
            <a:r>
              <a:rPr lang="en-US" sz="2000" b="1" smtClean="0"/>
              <a:t>But has this need arisen at a time when the analytical resources/capacity have actually diminished in both our industry and governments?</a:t>
            </a:r>
          </a:p>
          <a:p>
            <a:pPr marL="1104900" lvl="1" indent="-533400" eaLnBrk="1" hangingPunct="1">
              <a:buFontTx/>
              <a:buChar char="•"/>
            </a:pPr>
            <a:endParaRPr lang="en-US" sz="2000" b="1" smtClean="0"/>
          </a:p>
          <a:p>
            <a:pPr marL="1104900" lvl="1" indent="-533400" eaLnBrk="1" hangingPunct="1">
              <a:buFontTx/>
              <a:buChar char="•"/>
            </a:pPr>
            <a:r>
              <a:rPr lang="en-US" sz="2000" b="1" smtClean="0"/>
              <a:t>More resources need to be dedicated to “thinking”</a:t>
            </a:r>
          </a:p>
          <a:p>
            <a:pPr marL="609600" indent="-609600" eaLnBrk="1" hangingPunct="1">
              <a:lnSpc>
                <a:spcPct val="110000"/>
              </a:lnSpc>
              <a:spcBef>
                <a:spcPct val="40000"/>
              </a:spcBef>
              <a:buFontTx/>
              <a:buNone/>
            </a:pPr>
            <a:endParaRPr lang="en-US" sz="2000" smtClean="0"/>
          </a:p>
        </p:txBody>
      </p:sp>
      <p:pic>
        <p:nvPicPr>
          <p:cNvPr id="78851"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descr="2"/>
          <p:cNvPicPr>
            <a:picLocks noChangeAspect="1" noChangeArrowheads="1"/>
          </p:cNvPicPr>
          <p:nvPr/>
        </p:nvPicPr>
        <p:blipFill>
          <a:blip r:embed="rId3"/>
          <a:srcRect/>
          <a:stretch>
            <a:fillRect/>
          </a:stretch>
        </p:blipFill>
        <p:spPr bwMode="auto">
          <a:xfrm>
            <a:off x="1776413" y="828675"/>
            <a:ext cx="5572125" cy="4202113"/>
          </a:xfrm>
          <a:prstGeom prst="rect">
            <a:avLst/>
          </a:prstGeom>
          <a:noFill/>
          <a:ln w="9525">
            <a:noFill/>
            <a:miter lim="800000"/>
            <a:headEnd/>
            <a:tailEnd/>
          </a:ln>
        </p:spPr>
      </p:pic>
      <p:sp>
        <p:nvSpPr>
          <p:cNvPr id="80898" name="Rectangle 3"/>
          <p:cNvSpPr>
            <a:spLocks noChangeArrowheads="1"/>
          </p:cNvSpPr>
          <p:nvPr/>
        </p:nvSpPr>
        <p:spPr bwMode="auto">
          <a:xfrm>
            <a:off x="457200" y="0"/>
            <a:ext cx="8229600" cy="692150"/>
          </a:xfrm>
          <a:prstGeom prst="rect">
            <a:avLst/>
          </a:prstGeom>
          <a:noFill/>
          <a:ln w="9525" algn="ctr">
            <a:noFill/>
            <a:miter lim="800000"/>
            <a:headEnd/>
            <a:tailEnd/>
          </a:ln>
        </p:spPr>
        <p:txBody>
          <a:bodyPr anchor="ctr"/>
          <a:lstStyle/>
          <a:p>
            <a:pPr algn="ctr" eaLnBrk="0" hangingPunct="0"/>
            <a:endParaRPr lang="en-US" sz="2000">
              <a:solidFill>
                <a:srgbClr val="EAEAEA"/>
              </a:solidFill>
            </a:endParaRPr>
          </a:p>
        </p:txBody>
      </p:sp>
      <p:sp>
        <p:nvSpPr>
          <p:cNvPr id="80899" name="Text Box 4"/>
          <p:cNvSpPr txBox="1">
            <a:spLocks noChangeArrowheads="1"/>
          </p:cNvSpPr>
          <p:nvPr/>
        </p:nvSpPr>
        <p:spPr bwMode="auto">
          <a:xfrm>
            <a:off x="2933700" y="5095875"/>
            <a:ext cx="3238500" cy="152400"/>
          </a:xfrm>
          <a:prstGeom prst="rect">
            <a:avLst/>
          </a:prstGeom>
          <a:noFill/>
          <a:ln w="9525">
            <a:noFill/>
            <a:miter lim="800000"/>
            <a:headEnd/>
            <a:tailEnd/>
          </a:ln>
        </p:spPr>
        <p:txBody>
          <a:bodyPr lIns="0" tIns="0" rIns="0" bIns="0">
            <a:spAutoFit/>
          </a:bodyPr>
          <a:lstStyle/>
          <a:p>
            <a:pPr algn="ctr">
              <a:spcBef>
                <a:spcPct val="50000"/>
              </a:spcBef>
            </a:pPr>
            <a:r>
              <a:rPr lang="en-US" sz="1000">
                <a:latin typeface="Arial" charset="0"/>
              </a:rPr>
              <a:t>Source: CANMET Energy Technology Centre, NRCAN </a:t>
            </a:r>
          </a:p>
        </p:txBody>
      </p:sp>
      <p:pic>
        <p:nvPicPr>
          <p:cNvPr id="80900" name="Picture 5"/>
          <p:cNvPicPr>
            <a:picLocks noChangeAspect="1" noChangeArrowheads="1"/>
          </p:cNvPicPr>
          <p:nvPr/>
        </p:nvPicPr>
        <p:blipFill>
          <a:blip r:embed="rId4"/>
          <a:srcRect/>
          <a:stretch>
            <a:fillRect/>
          </a:stretch>
        </p:blipFill>
        <p:spPr bwMode="auto">
          <a:xfrm>
            <a:off x="77788" y="6208713"/>
            <a:ext cx="1582737" cy="590550"/>
          </a:xfrm>
          <a:prstGeom prst="rect">
            <a:avLst/>
          </a:prstGeom>
          <a:noFill/>
          <a:ln w="9525">
            <a:noFill/>
            <a:miter lim="800000"/>
            <a:headEnd/>
            <a:tailEnd/>
          </a:ln>
        </p:spPr>
      </p:pic>
      <p:sp>
        <p:nvSpPr>
          <p:cNvPr id="80901" name="Text Box 6"/>
          <p:cNvSpPr txBox="1">
            <a:spLocks noChangeArrowheads="1"/>
          </p:cNvSpPr>
          <p:nvPr/>
        </p:nvSpPr>
        <p:spPr bwMode="auto">
          <a:xfrm>
            <a:off x="1785938" y="5468938"/>
            <a:ext cx="7358062" cy="1246187"/>
          </a:xfrm>
          <a:prstGeom prst="rect">
            <a:avLst/>
          </a:prstGeom>
          <a:noFill/>
          <a:ln w="9525">
            <a:noFill/>
            <a:miter lim="800000"/>
            <a:headEnd/>
            <a:tailEnd/>
          </a:ln>
        </p:spPr>
        <p:txBody>
          <a:bodyPr lIns="0" tIns="0" rIns="0" bIns="0">
            <a:spAutoFit/>
          </a:bodyPr>
          <a:lstStyle/>
          <a:p>
            <a:pPr>
              <a:spcBef>
                <a:spcPct val="50000"/>
              </a:spcBef>
            </a:pPr>
            <a:r>
              <a:rPr lang="en-US" sz="1800" b="1">
                <a:latin typeface="Arial" charset="0"/>
              </a:rPr>
              <a:t>Given recent prices, pellets generate the lowest revenue/ BDMT of wood – not good if wood is expensive.</a:t>
            </a:r>
          </a:p>
          <a:p>
            <a:pPr>
              <a:spcBef>
                <a:spcPct val="50000"/>
              </a:spcBef>
            </a:pPr>
            <a:r>
              <a:rPr lang="en-US" sz="1800" b="1">
                <a:latin typeface="Arial" charset="0"/>
              </a:rPr>
              <a:t>More analysis needed: expand range of products and focus on cash flow and Return on Capital.</a:t>
            </a:r>
          </a:p>
        </p:txBody>
      </p:sp>
      <p:sp>
        <p:nvSpPr>
          <p:cNvPr id="80902" name="TextBox 6"/>
          <p:cNvSpPr txBox="1">
            <a:spLocks noChangeArrowheads="1"/>
          </p:cNvSpPr>
          <p:nvPr/>
        </p:nvSpPr>
        <p:spPr bwMode="auto">
          <a:xfrm>
            <a:off x="1219200" y="171450"/>
            <a:ext cx="6324600" cy="523875"/>
          </a:xfrm>
          <a:prstGeom prst="rect">
            <a:avLst/>
          </a:prstGeom>
          <a:noFill/>
          <a:ln w="9525">
            <a:noFill/>
            <a:miter lim="800000"/>
            <a:headEnd/>
            <a:tailEnd/>
          </a:ln>
        </p:spPr>
        <p:txBody>
          <a:bodyPr>
            <a:spAutoFit/>
          </a:bodyPr>
          <a:lstStyle/>
          <a:p>
            <a:r>
              <a:rPr lang="en-US">
                <a:solidFill>
                  <a:schemeClr val="bg1"/>
                </a:solidFill>
              </a:rPr>
              <a:t>         Analytical Implications</a:t>
            </a:r>
            <a:endParaRPr lang="en-CA">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3"/>
          <p:cNvSpPr>
            <a:spLocks noGrp="1"/>
          </p:cNvSpPr>
          <p:nvPr>
            <p:ph type="sldNum" sz="quarter" idx="12"/>
          </p:nvPr>
        </p:nvSpPr>
        <p:spPr>
          <a:noFill/>
        </p:spPr>
        <p:txBody>
          <a:bodyPr/>
          <a:lstStyle/>
          <a:p>
            <a:fld id="{BA06062D-EB59-4862-A040-12D5F9DB8FF8}" type="slidenum">
              <a:rPr lang="en-US" smtClean="0"/>
              <a:pPr/>
              <a:t>34</a:t>
            </a:fld>
            <a:endParaRPr lang="en-US" smtClean="0"/>
          </a:p>
        </p:txBody>
      </p:sp>
      <p:sp>
        <p:nvSpPr>
          <p:cNvPr id="82946" name="Text Box 2"/>
          <p:cNvSpPr txBox="1">
            <a:spLocks noChangeArrowheads="1"/>
          </p:cNvSpPr>
          <p:nvPr/>
        </p:nvSpPr>
        <p:spPr bwMode="auto">
          <a:xfrm>
            <a:off x="504825" y="1638300"/>
            <a:ext cx="8315325" cy="400050"/>
          </a:xfrm>
          <a:prstGeom prst="rect">
            <a:avLst/>
          </a:prstGeom>
          <a:gradFill rotWithShape="1">
            <a:gsLst>
              <a:gs pos="0">
                <a:srgbClr val="FF3300"/>
              </a:gs>
              <a:gs pos="100000">
                <a:srgbClr val="9999FF"/>
              </a:gs>
            </a:gsLst>
            <a:lin ang="0" scaled="1"/>
          </a:gradFill>
          <a:ln w="9525">
            <a:noFill/>
            <a:miter lim="800000"/>
            <a:headEnd/>
            <a:tailEnd/>
          </a:ln>
        </p:spPr>
        <p:txBody>
          <a:bodyPr>
            <a:spAutoFit/>
          </a:bodyPr>
          <a:lstStyle/>
          <a:p>
            <a:pPr algn="ctr">
              <a:spcBef>
                <a:spcPct val="50000"/>
              </a:spcBef>
            </a:pPr>
            <a:r>
              <a:rPr lang="en-GB" sz="2000" b="1">
                <a:solidFill>
                  <a:schemeClr val="bg1"/>
                </a:solidFill>
                <a:latin typeface="Arial" charset="0"/>
              </a:rPr>
              <a:t>Hi</a:t>
            </a:r>
            <a:r>
              <a:rPr lang="en-GB" sz="2000" b="1">
                <a:latin typeface="Arial" charset="0"/>
              </a:rPr>
              <a:t>      		       Technology Risk    	                       </a:t>
            </a:r>
            <a:r>
              <a:rPr lang="en-GB" sz="2000" b="1">
                <a:solidFill>
                  <a:schemeClr val="accent2"/>
                </a:solidFill>
                <a:latin typeface="Arial" charset="0"/>
              </a:rPr>
              <a:t>LOW</a:t>
            </a:r>
          </a:p>
        </p:txBody>
      </p:sp>
      <p:grpSp>
        <p:nvGrpSpPr>
          <p:cNvPr id="82947" name="Group 3"/>
          <p:cNvGrpSpPr>
            <a:grpSpLocks/>
          </p:cNvGrpSpPr>
          <p:nvPr/>
        </p:nvGrpSpPr>
        <p:grpSpPr bwMode="auto">
          <a:xfrm>
            <a:off x="1028700" y="2076450"/>
            <a:ext cx="7575550" cy="4592638"/>
            <a:chOff x="748" y="1162"/>
            <a:chExt cx="4672" cy="3130"/>
          </a:xfrm>
        </p:grpSpPr>
        <p:grpSp>
          <p:nvGrpSpPr>
            <p:cNvPr id="82953" name="Group 4"/>
            <p:cNvGrpSpPr>
              <a:grpSpLocks/>
            </p:cNvGrpSpPr>
            <p:nvPr/>
          </p:nvGrpSpPr>
          <p:grpSpPr bwMode="auto">
            <a:xfrm>
              <a:off x="748" y="1162"/>
              <a:ext cx="4490" cy="1226"/>
              <a:chOff x="567" y="1071"/>
              <a:chExt cx="4490" cy="1226"/>
            </a:xfrm>
          </p:grpSpPr>
          <p:sp>
            <p:nvSpPr>
              <p:cNvPr id="82980" name="Rectangle 5"/>
              <p:cNvSpPr>
                <a:spLocks noChangeArrowheads="1"/>
              </p:cNvSpPr>
              <p:nvPr/>
            </p:nvSpPr>
            <p:spPr bwMode="auto">
              <a:xfrm>
                <a:off x="1202" y="1071"/>
                <a:ext cx="2132" cy="908"/>
              </a:xfrm>
              <a:prstGeom prst="rect">
                <a:avLst/>
              </a:prstGeom>
              <a:solidFill>
                <a:schemeClr val="bg2"/>
              </a:solidFill>
              <a:ln w="9525" algn="ctr">
                <a:noFill/>
                <a:miter lim="800000"/>
                <a:headEnd/>
                <a:tailEnd/>
              </a:ln>
            </p:spPr>
            <p:txBody>
              <a:bodyPr wrap="none" anchor="ctr"/>
              <a:lstStyle/>
              <a:p>
                <a:endParaRPr lang="en-US" sz="1800">
                  <a:solidFill>
                    <a:srgbClr val="003300"/>
                  </a:solidFill>
                </a:endParaRPr>
              </a:p>
            </p:txBody>
          </p:sp>
          <p:sp>
            <p:nvSpPr>
              <p:cNvPr id="82981" name="AutoShape 6"/>
              <p:cNvSpPr>
                <a:spLocks noChangeArrowheads="1"/>
              </p:cNvSpPr>
              <p:nvPr/>
            </p:nvSpPr>
            <p:spPr bwMode="auto">
              <a:xfrm>
                <a:off x="4196" y="1071"/>
                <a:ext cx="861" cy="1226"/>
              </a:xfrm>
              <a:prstGeom prst="rightArrow">
                <a:avLst>
                  <a:gd name="adj1" fmla="val 49880"/>
                  <a:gd name="adj2" fmla="val 39838"/>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sp>
            <p:nvSpPr>
              <p:cNvPr id="82982" name="Rectangle 7"/>
              <p:cNvSpPr>
                <a:spLocks noChangeArrowheads="1"/>
              </p:cNvSpPr>
              <p:nvPr/>
            </p:nvSpPr>
            <p:spPr bwMode="auto">
              <a:xfrm>
                <a:off x="1490" y="1071"/>
                <a:ext cx="1556" cy="231"/>
              </a:xfrm>
              <a:prstGeom prst="rect">
                <a:avLst/>
              </a:prstGeom>
              <a:noFill/>
              <a:ln w="9525" algn="ctr">
                <a:noFill/>
                <a:miter lim="800000"/>
                <a:headEnd/>
                <a:tailEnd/>
              </a:ln>
            </p:spPr>
            <p:txBody>
              <a:bodyPr wrap="none">
                <a:spAutoFit/>
              </a:bodyPr>
              <a:lstStyle/>
              <a:p>
                <a:pPr algn="ctr"/>
                <a:r>
                  <a:rPr lang="en-GB" sz="1800" i="1">
                    <a:solidFill>
                      <a:schemeClr val="bg1"/>
                    </a:solidFill>
                    <a:latin typeface="Arial" charset="0"/>
                  </a:rPr>
                  <a:t>Demonstration phases</a:t>
                </a:r>
              </a:p>
            </p:txBody>
          </p:sp>
          <p:sp>
            <p:nvSpPr>
              <p:cNvPr id="82983" name="Rectangle 8"/>
              <p:cNvSpPr>
                <a:spLocks noChangeArrowheads="1"/>
              </p:cNvSpPr>
              <p:nvPr/>
            </p:nvSpPr>
            <p:spPr bwMode="auto">
              <a:xfrm>
                <a:off x="3469" y="1377"/>
                <a:ext cx="681" cy="613"/>
              </a:xfrm>
              <a:prstGeom prst="rect">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sp>
            <p:nvSpPr>
              <p:cNvPr id="82984" name="Rectangle 9"/>
              <p:cNvSpPr>
                <a:spLocks noChangeArrowheads="1"/>
              </p:cNvSpPr>
              <p:nvPr/>
            </p:nvSpPr>
            <p:spPr bwMode="auto">
              <a:xfrm>
                <a:off x="2744" y="1377"/>
                <a:ext cx="681" cy="613"/>
              </a:xfrm>
              <a:prstGeom prst="rect">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sp>
            <p:nvSpPr>
              <p:cNvPr id="82985" name="Rectangle 10"/>
              <p:cNvSpPr>
                <a:spLocks noChangeArrowheads="1"/>
              </p:cNvSpPr>
              <p:nvPr/>
            </p:nvSpPr>
            <p:spPr bwMode="auto">
              <a:xfrm>
                <a:off x="2018" y="1377"/>
                <a:ext cx="681" cy="613"/>
              </a:xfrm>
              <a:prstGeom prst="rect">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sp>
            <p:nvSpPr>
              <p:cNvPr id="82986" name="Rectangle 11"/>
              <p:cNvSpPr>
                <a:spLocks noChangeArrowheads="1"/>
              </p:cNvSpPr>
              <p:nvPr/>
            </p:nvSpPr>
            <p:spPr bwMode="auto">
              <a:xfrm>
                <a:off x="1293" y="1377"/>
                <a:ext cx="681" cy="613"/>
              </a:xfrm>
              <a:prstGeom prst="rect">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sp>
            <p:nvSpPr>
              <p:cNvPr id="82987" name="Rectangle 12"/>
              <p:cNvSpPr>
                <a:spLocks noChangeArrowheads="1"/>
              </p:cNvSpPr>
              <p:nvPr/>
            </p:nvSpPr>
            <p:spPr bwMode="auto">
              <a:xfrm>
                <a:off x="567" y="1377"/>
                <a:ext cx="681" cy="613"/>
              </a:xfrm>
              <a:prstGeom prst="rect">
                <a:avLst/>
              </a:prstGeom>
              <a:solidFill>
                <a:schemeClr val="bg1"/>
              </a:solidFill>
              <a:ln w="9525">
                <a:miter lim="800000"/>
                <a:headEnd/>
                <a:tailEnd/>
              </a:ln>
              <a:scene3d>
                <a:camera prst="legacyObliqueTopLeft"/>
                <a:lightRig rig="legacyFlat3" dir="t"/>
              </a:scene3d>
              <a:sp3d extrusionH="430200" prstMaterial="legacyMatte">
                <a:bevelT w="13500" h="13500" prst="angle"/>
                <a:bevelB w="13500" h="13500" prst="angle"/>
                <a:extrusionClr>
                  <a:schemeClr val="bg1"/>
                </a:extrusionClr>
              </a:sp3d>
            </p:spPr>
            <p:txBody>
              <a:bodyPr wrap="none" anchor="ctr">
                <a:flatTx/>
              </a:bodyPr>
              <a:lstStyle/>
              <a:p>
                <a:endParaRPr lang="en-US" sz="1800">
                  <a:solidFill>
                    <a:srgbClr val="003300"/>
                  </a:solidFill>
                </a:endParaRPr>
              </a:p>
            </p:txBody>
          </p:sp>
        </p:grpSp>
        <p:sp>
          <p:nvSpPr>
            <p:cNvPr id="82954" name="Rectangle 13"/>
            <p:cNvSpPr>
              <a:spLocks noChangeArrowheads="1"/>
            </p:cNvSpPr>
            <p:nvPr/>
          </p:nvSpPr>
          <p:spPr bwMode="auto">
            <a:xfrm>
              <a:off x="793" y="1616"/>
              <a:ext cx="635" cy="192"/>
            </a:xfrm>
            <a:prstGeom prst="rect">
              <a:avLst/>
            </a:prstGeom>
            <a:noFill/>
            <a:ln w="9525" algn="ctr">
              <a:noFill/>
              <a:miter lim="800000"/>
              <a:headEnd/>
              <a:tailEnd/>
            </a:ln>
          </p:spPr>
          <p:txBody>
            <a:bodyPr>
              <a:spAutoFit/>
            </a:bodyPr>
            <a:lstStyle/>
            <a:p>
              <a:pPr algn="ctr"/>
              <a:r>
                <a:rPr lang="en-GB" sz="1400" b="1">
                  <a:latin typeface="Arial" charset="0"/>
                </a:rPr>
                <a:t>R&amp;D</a:t>
              </a:r>
            </a:p>
          </p:txBody>
        </p:sp>
        <p:sp>
          <p:nvSpPr>
            <p:cNvPr id="82955" name="Rectangle 14"/>
            <p:cNvSpPr>
              <a:spLocks noChangeArrowheads="1"/>
            </p:cNvSpPr>
            <p:nvPr/>
          </p:nvSpPr>
          <p:spPr bwMode="auto">
            <a:xfrm>
              <a:off x="1519" y="1616"/>
              <a:ext cx="635" cy="326"/>
            </a:xfrm>
            <a:prstGeom prst="rect">
              <a:avLst/>
            </a:prstGeom>
            <a:noFill/>
            <a:ln w="9525" algn="ctr">
              <a:noFill/>
              <a:miter lim="800000"/>
              <a:headEnd/>
              <a:tailEnd/>
            </a:ln>
          </p:spPr>
          <p:txBody>
            <a:bodyPr>
              <a:spAutoFit/>
            </a:bodyPr>
            <a:lstStyle/>
            <a:p>
              <a:pPr algn="ctr"/>
              <a:r>
                <a:rPr lang="en-GB" sz="1400" b="1">
                  <a:latin typeface="Arial" charset="0"/>
                </a:rPr>
                <a:t>Initial prototype</a:t>
              </a:r>
            </a:p>
          </p:txBody>
        </p:sp>
        <p:sp>
          <p:nvSpPr>
            <p:cNvPr id="82956" name="Rectangle 15"/>
            <p:cNvSpPr>
              <a:spLocks noChangeArrowheads="1"/>
            </p:cNvSpPr>
            <p:nvPr/>
          </p:nvSpPr>
          <p:spPr bwMode="auto">
            <a:xfrm>
              <a:off x="2245" y="1616"/>
              <a:ext cx="635" cy="326"/>
            </a:xfrm>
            <a:prstGeom prst="rect">
              <a:avLst/>
            </a:prstGeom>
            <a:noFill/>
            <a:ln w="9525" algn="ctr">
              <a:noFill/>
              <a:miter lim="800000"/>
              <a:headEnd/>
              <a:tailEnd/>
            </a:ln>
          </p:spPr>
          <p:txBody>
            <a:bodyPr>
              <a:spAutoFit/>
            </a:bodyPr>
            <a:lstStyle/>
            <a:p>
              <a:pPr algn="ctr"/>
              <a:r>
                <a:rPr lang="en-GB" sz="1400" b="1">
                  <a:latin typeface="Arial" charset="0"/>
                </a:rPr>
                <a:t>Pilot prototype</a:t>
              </a:r>
            </a:p>
          </p:txBody>
        </p:sp>
        <p:sp>
          <p:nvSpPr>
            <p:cNvPr id="82957" name="Rectangle 16"/>
            <p:cNvSpPr>
              <a:spLocks noChangeArrowheads="1"/>
            </p:cNvSpPr>
            <p:nvPr/>
          </p:nvSpPr>
          <p:spPr bwMode="auto">
            <a:xfrm>
              <a:off x="2880" y="1616"/>
              <a:ext cx="816" cy="326"/>
            </a:xfrm>
            <a:prstGeom prst="rect">
              <a:avLst/>
            </a:prstGeom>
            <a:noFill/>
            <a:ln w="9525" algn="ctr">
              <a:noFill/>
              <a:miter lim="800000"/>
              <a:headEnd/>
              <a:tailEnd/>
            </a:ln>
          </p:spPr>
          <p:txBody>
            <a:bodyPr>
              <a:spAutoFit/>
            </a:bodyPr>
            <a:lstStyle/>
            <a:p>
              <a:pPr algn="ctr"/>
              <a:r>
                <a:rPr lang="en-GB" sz="1400" b="1">
                  <a:latin typeface="Arial" charset="0"/>
                </a:rPr>
                <a:t>Commercial prototype</a:t>
              </a:r>
            </a:p>
          </p:txBody>
        </p:sp>
        <p:sp>
          <p:nvSpPr>
            <p:cNvPr id="82958" name="Rectangle 17"/>
            <p:cNvSpPr>
              <a:spLocks noChangeArrowheads="1"/>
            </p:cNvSpPr>
            <p:nvPr/>
          </p:nvSpPr>
          <p:spPr bwMode="auto">
            <a:xfrm>
              <a:off x="3651" y="1616"/>
              <a:ext cx="635" cy="326"/>
            </a:xfrm>
            <a:prstGeom prst="rect">
              <a:avLst/>
            </a:prstGeom>
            <a:noFill/>
            <a:ln w="9525" algn="ctr">
              <a:noFill/>
              <a:miter lim="800000"/>
              <a:headEnd/>
              <a:tailEnd/>
            </a:ln>
          </p:spPr>
          <p:txBody>
            <a:bodyPr>
              <a:spAutoFit/>
            </a:bodyPr>
            <a:lstStyle/>
            <a:p>
              <a:pPr algn="ctr"/>
              <a:r>
                <a:rPr lang="en-GB" sz="1400" b="1">
                  <a:latin typeface="Arial" charset="0"/>
                </a:rPr>
                <a:t>Market entry</a:t>
              </a:r>
            </a:p>
          </p:txBody>
        </p:sp>
        <p:sp>
          <p:nvSpPr>
            <p:cNvPr id="82959" name="Rectangle 18"/>
            <p:cNvSpPr>
              <a:spLocks noChangeArrowheads="1"/>
            </p:cNvSpPr>
            <p:nvPr/>
          </p:nvSpPr>
          <p:spPr bwMode="auto">
            <a:xfrm>
              <a:off x="4332" y="1616"/>
              <a:ext cx="817" cy="326"/>
            </a:xfrm>
            <a:prstGeom prst="rect">
              <a:avLst/>
            </a:prstGeom>
            <a:noFill/>
            <a:ln w="9525" algn="ctr">
              <a:noFill/>
              <a:miter lim="800000"/>
              <a:headEnd/>
              <a:tailEnd/>
            </a:ln>
          </p:spPr>
          <p:txBody>
            <a:bodyPr>
              <a:spAutoFit/>
            </a:bodyPr>
            <a:lstStyle/>
            <a:p>
              <a:pPr algn="ctr"/>
              <a:r>
                <a:rPr lang="en-GB" sz="1400" b="1">
                  <a:latin typeface="Arial" charset="0"/>
                </a:rPr>
                <a:t>Market penetration</a:t>
              </a:r>
            </a:p>
          </p:txBody>
        </p:sp>
        <p:sp>
          <p:nvSpPr>
            <p:cNvPr id="82960" name="Line 19"/>
            <p:cNvSpPr>
              <a:spLocks noChangeShapeType="1"/>
            </p:cNvSpPr>
            <p:nvPr/>
          </p:nvSpPr>
          <p:spPr bwMode="auto">
            <a:xfrm>
              <a:off x="4332" y="2024"/>
              <a:ext cx="0" cy="2268"/>
            </a:xfrm>
            <a:prstGeom prst="line">
              <a:avLst/>
            </a:prstGeom>
            <a:noFill/>
            <a:ln w="9525">
              <a:solidFill>
                <a:schemeClr val="bg1"/>
              </a:solidFill>
              <a:prstDash val="dash"/>
              <a:round/>
              <a:headEnd/>
              <a:tailEnd/>
            </a:ln>
          </p:spPr>
          <p:txBody>
            <a:bodyPr/>
            <a:lstStyle/>
            <a:p>
              <a:endParaRPr lang="en-US"/>
            </a:p>
          </p:txBody>
        </p:sp>
        <p:sp>
          <p:nvSpPr>
            <p:cNvPr id="82961" name="Line 20"/>
            <p:cNvSpPr>
              <a:spLocks noChangeShapeType="1"/>
            </p:cNvSpPr>
            <p:nvPr/>
          </p:nvSpPr>
          <p:spPr bwMode="auto">
            <a:xfrm>
              <a:off x="3606" y="2024"/>
              <a:ext cx="0" cy="2268"/>
            </a:xfrm>
            <a:prstGeom prst="line">
              <a:avLst/>
            </a:prstGeom>
            <a:noFill/>
            <a:ln w="9525">
              <a:solidFill>
                <a:schemeClr val="bg1"/>
              </a:solidFill>
              <a:prstDash val="dash"/>
              <a:round/>
              <a:headEnd/>
              <a:tailEnd/>
            </a:ln>
          </p:spPr>
          <p:txBody>
            <a:bodyPr/>
            <a:lstStyle/>
            <a:p>
              <a:endParaRPr lang="en-US"/>
            </a:p>
          </p:txBody>
        </p:sp>
        <p:sp>
          <p:nvSpPr>
            <p:cNvPr id="82962" name="Line 21"/>
            <p:cNvSpPr>
              <a:spLocks noChangeShapeType="1"/>
            </p:cNvSpPr>
            <p:nvPr/>
          </p:nvSpPr>
          <p:spPr bwMode="auto">
            <a:xfrm>
              <a:off x="2880" y="2024"/>
              <a:ext cx="0" cy="2268"/>
            </a:xfrm>
            <a:prstGeom prst="line">
              <a:avLst/>
            </a:prstGeom>
            <a:noFill/>
            <a:ln w="9525">
              <a:solidFill>
                <a:schemeClr val="bg1"/>
              </a:solidFill>
              <a:prstDash val="dash"/>
              <a:round/>
              <a:headEnd/>
              <a:tailEnd/>
            </a:ln>
          </p:spPr>
          <p:txBody>
            <a:bodyPr/>
            <a:lstStyle/>
            <a:p>
              <a:endParaRPr lang="en-US"/>
            </a:p>
          </p:txBody>
        </p:sp>
        <p:sp>
          <p:nvSpPr>
            <p:cNvPr id="82963" name="Line 22"/>
            <p:cNvSpPr>
              <a:spLocks noChangeShapeType="1"/>
            </p:cNvSpPr>
            <p:nvPr/>
          </p:nvSpPr>
          <p:spPr bwMode="auto">
            <a:xfrm>
              <a:off x="2154" y="2024"/>
              <a:ext cx="0" cy="2268"/>
            </a:xfrm>
            <a:prstGeom prst="line">
              <a:avLst/>
            </a:prstGeom>
            <a:noFill/>
            <a:ln w="9525">
              <a:solidFill>
                <a:schemeClr val="bg1"/>
              </a:solidFill>
              <a:prstDash val="dash"/>
              <a:round/>
              <a:headEnd/>
              <a:tailEnd/>
            </a:ln>
          </p:spPr>
          <p:txBody>
            <a:bodyPr/>
            <a:lstStyle/>
            <a:p>
              <a:endParaRPr lang="en-US"/>
            </a:p>
          </p:txBody>
        </p:sp>
        <p:sp>
          <p:nvSpPr>
            <p:cNvPr id="82964" name="Line 23"/>
            <p:cNvSpPr>
              <a:spLocks noChangeShapeType="1"/>
            </p:cNvSpPr>
            <p:nvPr/>
          </p:nvSpPr>
          <p:spPr bwMode="auto">
            <a:xfrm>
              <a:off x="1429" y="2024"/>
              <a:ext cx="0" cy="2268"/>
            </a:xfrm>
            <a:prstGeom prst="line">
              <a:avLst/>
            </a:prstGeom>
            <a:noFill/>
            <a:ln w="9525">
              <a:solidFill>
                <a:schemeClr val="bg1"/>
              </a:solidFill>
              <a:prstDash val="dash"/>
              <a:round/>
              <a:headEnd/>
              <a:tailEnd/>
            </a:ln>
          </p:spPr>
          <p:txBody>
            <a:bodyPr/>
            <a:lstStyle/>
            <a:p>
              <a:endParaRPr lang="en-US"/>
            </a:p>
          </p:txBody>
        </p:sp>
        <p:grpSp>
          <p:nvGrpSpPr>
            <p:cNvPr id="82965" name="Group 24"/>
            <p:cNvGrpSpPr>
              <a:grpSpLocks/>
            </p:cNvGrpSpPr>
            <p:nvPr/>
          </p:nvGrpSpPr>
          <p:grpSpPr bwMode="auto">
            <a:xfrm>
              <a:off x="3924" y="2342"/>
              <a:ext cx="1496" cy="363"/>
              <a:chOff x="3788" y="2523"/>
              <a:chExt cx="1496" cy="363"/>
            </a:xfrm>
          </p:grpSpPr>
          <p:sp>
            <p:nvSpPr>
              <p:cNvPr id="82978" name="AutoShape 25"/>
              <p:cNvSpPr>
                <a:spLocks noChangeArrowheads="1"/>
              </p:cNvSpPr>
              <p:nvPr/>
            </p:nvSpPr>
            <p:spPr bwMode="auto">
              <a:xfrm>
                <a:off x="3833" y="2523"/>
                <a:ext cx="1406" cy="363"/>
              </a:xfrm>
              <a:prstGeom prst="rightArrow">
                <a:avLst>
                  <a:gd name="adj1" fmla="val 49861"/>
                  <a:gd name="adj2" fmla="val 61166"/>
                </a:avLst>
              </a:prstGeom>
              <a:solidFill>
                <a:schemeClr val="bg2"/>
              </a:solidFill>
              <a:ln w="9525" algn="ctr">
                <a:solidFill>
                  <a:schemeClr val="bg1"/>
                </a:solidFill>
                <a:miter lim="800000"/>
                <a:headEnd/>
                <a:tailEnd/>
              </a:ln>
            </p:spPr>
            <p:txBody>
              <a:bodyPr wrap="none" anchor="ctr"/>
              <a:lstStyle/>
              <a:p>
                <a:endParaRPr lang="en-US" sz="1800">
                  <a:solidFill>
                    <a:srgbClr val="003300"/>
                  </a:solidFill>
                </a:endParaRPr>
              </a:p>
            </p:txBody>
          </p:sp>
          <p:sp>
            <p:nvSpPr>
              <p:cNvPr id="82979" name="Rectangle 26"/>
              <p:cNvSpPr>
                <a:spLocks noChangeArrowheads="1"/>
              </p:cNvSpPr>
              <p:nvPr/>
            </p:nvSpPr>
            <p:spPr bwMode="auto">
              <a:xfrm>
                <a:off x="3788" y="2609"/>
                <a:ext cx="1496" cy="192"/>
              </a:xfrm>
              <a:prstGeom prst="rect">
                <a:avLst/>
              </a:prstGeom>
              <a:noFill/>
              <a:ln w="9525" algn="ctr">
                <a:noFill/>
                <a:miter lim="800000"/>
                <a:headEnd/>
                <a:tailEnd/>
              </a:ln>
            </p:spPr>
            <p:txBody>
              <a:bodyPr>
                <a:spAutoFit/>
              </a:bodyPr>
              <a:lstStyle/>
              <a:p>
                <a:pPr algn="ctr"/>
                <a:r>
                  <a:rPr lang="en-GB" sz="1400">
                    <a:latin typeface="Arial" charset="0"/>
                  </a:rPr>
                  <a:t>Combustion heat &amp; power</a:t>
                </a:r>
              </a:p>
            </p:txBody>
          </p:sp>
        </p:grpSp>
        <p:grpSp>
          <p:nvGrpSpPr>
            <p:cNvPr id="82966" name="Group 27"/>
            <p:cNvGrpSpPr>
              <a:grpSpLocks/>
            </p:cNvGrpSpPr>
            <p:nvPr/>
          </p:nvGrpSpPr>
          <p:grpSpPr bwMode="auto">
            <a:xfrm>
              <a:off x="3334" y="2659"/>
              <a:ext cx="1406" cy="363"/>
              <a:chOff x="3334" y="3022"/>
              <a:chExt cx="1406" cy="363"/>
            </a:xfrm>
          </p:grpSpPr>
          <p:sp>
            <p:nvSpPr>
              <p:cNvPr id="82976" name="AutoShape 28"/>
              <p:cNvSpPr>
                <a:spLocks noChangeArrowheads="1"/>
              </p:cNvSpPr>
              <p:nvPr/>
            </p:nvSpPr>
            <p:spPr bwMode="auto">
              <a:xfrm>
                <a:off x="3334" y="3022"/>
                <a:ext cx="1406" cy="363"/>
              </a:xfrm>
              <a:prstGeom prst="rightArrow">
                <a:avLst>
                  <a:gd name="adj1" fmla="val 49861"/>
                  <a:gd name="adj2" fmla="val 61166"/>
                </a:avLst>
              </a:prstGeom>
              <a:solidFill>
                <a:schemeClr val="bg2"/>
              </a:solidFill>
              <a:ln w="9525" algn="ctr">
                <a:solidFill>
                  <a:schemeClr val="bg1"/>
                </a:solidFill>
                <a:miter lim="800000"/>
                <a:headEnd/>
                <a:tailEnd/>
              </a:ln>
            </p:spPr>
            <p:txBody>
              <a:bodyPr wrap="none" anchor="ctr"/>
              <a:lstStyle/>
              <a:p>
                <a:endParaRPr lang="en-US" sz="1800">
                  <a:solidFill>
                    <a:srgbClr val="003300"/>
                  </a:solidFill>
                </a:endParaRPr>
              </a:p>
            </p:txBody>
          </p:sp>
          <p:sp>
            <p:nvSpPr>
              <p:cNvPr id="82977" name="Rectangle 29"/>
              <p:cNvSpPr>
                <a:spLocks noChangeArrowheads="1"/>
              </p:cNvSpPr>
              <p:nvPr/>
            </p:nvSpPr>
            <p:spPr bwMode="auto">
              <a:xfrm>
                <a:off x="3379" y="3108"/>
                <a:ext cx="1315" cy="192"/>
              </a:xfrm>
              <a:prstGeom prst="rect">
                <a:avLst/>
              </a:prstGeom>
              <a:noFill/>
              <a:ln w="9525" algn="ctr">
                <a:noFill/>
                <a:miter lim="800000"/>
                <a:headEnd/>
                <a:tailEnd/>
              </a:ln>
            </p:spPr>
            <p:txBody>
              <a:bodyPr>
                <a:spAutoFit/>
              </a:bodyPr>
              <a:lstStyle/>
              <a:p>
                <a:pPr algn="ctr"/>
                <a:r>
                  <a:rPr lang="en-GB" sz="1400">
                    <a:latin typeface="Arial" charset="0"/>
                  </a:rPr>
                  <a:t>BICC heat &amp; power</a:t>
                </a:r>
              </a:p>
            </p:txBody>
          </p:sp>
        </p:grpSp>
        <p:grpSp>
          <p:nvGrpSpPr>
            <p:cNvPr id="82967" name="Group 30"/>
            <p:cNvGrpSpPr>
              <a:grpSpLocks/>
            </p:cNvGrpSpPr>
            <p:nvPr/>
          </p:nvGrpSpPr>
          <p:grpSpPr bwMode="auto">
            <a:xfrm>
              <a:off x="2426" y="3294"/>
              <a:ext cx="1089" cy="590"/>
              <a:chOff x="2994" y="3203"/>
              <a:chExt cx="1089" cy="590"/>
            </a:xfrm>
          </p:grpSpPr>
          <p:sp>
            <p:nvSpPr>
              <p:cNvPr id="82974" name="AutoShape 31"/>
              <p:cNvSpPr>
                <a:spLocks noChangeArrowheads="1"/>
              </p:cNvSpPr>
              <p:nvPr/>
            </p:nvSpPr>
            <p:spPr bwMode="auto">
              <a:xfrm>
                <a:off x="2994" y="3203"/>
                <a:ext cx="1089" cy="590"/>
              </a:xfrm>
              <a:prstGeom prst="rightArrow">
                <a:avLst>
                  <a:gd name="adj1" fmla="val 49833"/>
                  <a:gd name="adj2" fmla="val 37291"/>
                </a:avLst>
              </a:prstGeom>
              <a:solidFill>
                <a:schemeClr val="bg2"/>
              </a:solidFill>
              <a:ln w="9525" algn="ctr">
                <a:solidFill>
                  <a:schemeClr val="bg1"/>
                </a:solidFill>
                <a:miter lim="800000"/>
                <a:headEnd/>
                <a:tailEnd/>
              </a:ln>
            </p:spPr>
            <p:txBody>
              <a:bodyPr wrap="none" anchor="ctr"/>
              <a:lstStyle/>
              <a:p>
                <a:endParaRPr lang="en-US" sz="1800">
                  <a:solidFill>
                    <a:srgbClr val="003300"/>
                  </a:solidFill>
                </a:endParaRPr>
              </a:p>
            </p:txBody>
          </p:sp>
          <p:sp>
            <p:nvSpPr>
              <p:cNvPr id="82975" name="Rectangle 32"/>
              <p:cNvSpPr>
                <a:spLocks noChangeArrowheads="1"/>
              </p:cNvSpPr>
              <p:nvPr/>
            </p:nvSpPr>
            <p:spPr bwMode="auto">
              <a:xfrm>
                <a:off x="2994" y="3335"/>
                <a:ext cx="1088" cy="326"/>
              </a:xfrm>
              <a:prstGeom prst="rect">
                <a:avLst/>
              </a:prstGeom>
              <a:noFill/>
              <a:ln w="9525" algn="ctr">
                <a:noFill/>
                <a:miter lim="800000"/>
                <a:headEnd/>
                <a:tailEnd/>
              </a:ln>
            </p:spPr>
            <p:txBody>
              <a:bodyPr>
                <a:spAutoFit/>
              </a:bodyPr>
              <a:lstStyle/>
              <a:p>
                <a:pPr algn="ctr"/>
                <a:r>
                  <a:rPr lang="en-GB" sz="1400">
                    <a:latin typeface="Arial" charset="0"/>
                  </a:rPr>
                  <a:t>Thermochemical transport fuels</a:t>
                </a:r>
              </a:p>
            </p:txBody>
          </p:sp>
        </p:grpSp>
        <p:grpSp>
          <p:nvGrpSpPr>
            <p:cNvPr id="82968" name="Group 33"/>
            <p:cNvGrpSpPr>
              <a:grpSpLocks/>
            </p:cNvGrpSpPr>
            <p:nvPr/>
          </p:nvGrpSpPr>
          <p:grpSpPr bwMode="auto">
            <a:xfrm>
              <a:off x="2925" y="2977"/>
              <a:ext cx="1315" cy="363"/>
              <a:chOff x="2200" y="3793"/>
              <a:chExt cx="1315" cy="363"/>
            </a:xfrm>
          </p:grpSpPr>
          <p:sp>
            <p:nvSpPr>
              <p:cNvPr id="82972" name="AutoShape 34"/>
              <p:cNvSpPr>
                <a:spLocks noChangeArrowheads="1"/>
              </p:cNvSpPr>
              <p:nvPr/>
            </p:nvSpPr>
            <p:spPr bwMode="auto">
              <a:xfrm>
                <a:off x="2313" y="3793"/>
                <a:ext cx="1089" cy="363"/>
              </a:xfrm>
              <a:prstGeom prst="rightArrow">
                <a:avLst>
                  <a:gd name="adj1" fmla="val 49861"/>
                  <a:gd name="adj2" fmla="val 47375"/>
                </a:avLst>
              </a:prstGeom>
              <a:solidFill>
                <a:schemeClr val="bg2"/>
              </a:solidFill>
              <a:ln w="9525" algn="ctr">
                <a:solidFill>
                  <a:schemeClr val="bg1"/>
                </a:solidFill>
                <a:miter lim="800000"/>
                <a:headEnd/>
                <a:tailEnd/>
              </a:ln>
            </p:spPr>
            <p:txBody>
              <a:bodyPr wrap="none" anchor="ctr"/>
              <a:lstStyle/>
              <a:p>
                <a:endParaRPr lang="en-US" sz="1800">
                  <a:solidFill>
                    <a:srgbClr val="003300"/>
                  </a:solidFill>
                </a:endParaRPr>
              </a:p>
            </p:txBody>
          </p:sp>
          <p:sp>
            <p:nvSpPr>
              <p:cNvPr id="82973" name="Rectangle 35"/>
              <p:cNvSpPr>
                <a:spLocks noChangeArrowheads="1"/>
              </p:cNvSpPr>
              <p:nvPr/>
            </p:nvSpPr>
            <p:spPr bwMode="auto">
              <a:xfrm>
                <a:off x="2200" y="3878"/>
                <a:ext cx="1315" cy="192"/>
              </a:xfrm>
              <a:prstGeom prst="rect">
                <a:avLst/>
              </a:prstGeom>
              <a:noFill/>
              <a:ln w="9525" algn="ctr">
                <a:noFill/>
                <a:miter lim="800000"/>
                <a:headEnd/>
                <a:tailEnd/>
              </a:ln>
            </p:spPr>
            <p:txBody>
              <a:bodyPr>
                <a:spAutoFit/>
              </a:bodyPr>
              <a:lstStyle/>
              <a:p>
                <a:pPr algn="ctr"/>
                <a:r>
                  <a:rPr lang="en-GB" sz="1400">
                    <a:latin typeface="Arial" charset="0"/>
                  </a:rPr>
                  <a:t>Pyrolysis</a:t>
                </a:r>
              </a:p>
            </p:txBody>
          </p:sp>
        </p:grpSp>
        <p:grpSp>
          <p:nvGrpSpPr>
            <p:cNvPr id="82969" name="Group 36"/>
            <p:cNvGrpSpPr>
              <a:grpSpLocks/>
            </p:cNvGrpSpPr>
            <p:nvPr/>
          </p:nvGrpSpPr>
          <p:grpSpPr bwMode="auto">
            <a:xfrm>
              <a:off x="1111" y="3793"/>
              <a:ext cx="1633" cy="363"/>
              <a:chOff x="3788" y="2523"/>
              <a:chExt cx="1496" cy="363"/>
            </a:xfrm>
          </p:grpSpPr>
          <p:sp>
            <p:nvSpPr>
              <p:cNvPr id="82970" name="AutoShape 37"/>
              <p:cNvSpPr>
                <a:spLocks noChangeArrowheads="1"/>
              </p:cNvSpPr>
              <p:nvPr/>
            </p:nvSpPr>
            <p:spPr bwMode="auto">
              <a:xfrm>
                <a:off x="3833" y="2523"/>
                <a:ext cx="1406" cy="363"/>
              </a:xfrm>
              <a:prstGeom prst="rightArrow">
                <a:avLst>
                  <a:gd name="adj1" fmla="val 49861"/>
                  <a:gd name="adj2" fmla="val 61166"/>
                </a:avLst>
              </a:prstGeom>
              <a:solidFill>
                <a:schemeClr val="bg2"/>
              </a:solidFill>
              <a:ln w="9525" algn="ctr">
                <a:solidFill>
                  <a:schemeClr val="bg1"/>
                </a:solidFill>
                <a:miter lim="800000"/>
                <a:headEnd/>
                <a:tailEnd/>
              </a:ln>
            </p:spPr>
            <p:txBody>
              <a:bodyPr wrap="none" anchor="ctr"/>
              <a:lstStyle/>
              <a:p>
                <a:endParaRPr lang="en-US" sz="1800">
                  <a:solidFill>
                    <a:srgbClr val="003300"/>
                  </a:solidFill>
                </a:endParaRPr>
              </a:p>
            </p:txBody>
          </p:sp>
          <p:sp>
            <p:nvSpPr>
              <p:cNvPr id="82971" name="Rectangle 38"/>
              <p:cNvSpPr>
                <a:spLocks noChangeArrowheads="1"/>
              </p:cNvSpPr>
              <p:nvPr/>
            </p:nvSpPr>
            <p:spPr bwMode="auto">
              <a:xfrm>
                <a:off x="3788" y="2609"/>
                <a:ext cx="1496" cy="192"/>
              </a:xfrm>
              <a:prstGeom prst="rect">
                <a:avLst/>
              </a:prstGeom>
              <a:noFill/>
              <a:ln w="9525" algn="ctr">
                <a:noFill/>
                <a:miter lim="800000"/>
                <a:headEnd/>
                <a:tailEnd/>
              </a:ln>
            </p:spPr>
            <p:txBody>
              <a:bodyPr>
                <a:spAutoFit/>
              </a:bodyPr>
              <a:lstStyle/>
              <a:p>
                <a:pPr algn="ctr"/>
                <a:r>
                  <a:rPr lang="en-GB" sz="1400">
                    <a:latin typeface="Arial" charset="0"/>
                  </a:rPr>
                  <a:t>Biochemical transport fuels</a:t>
                </a:r>
              </a:p>
            </p:txBody>
          </p:sp>
        </p:grpSp>
      </p:grpSp>
      <p:sp>
        <p:nvSpPr>
          <p:cNvPr id="82948" name="Text Box 39"/>
          <p:cNvSpPr txBox="1">
            <a:spLocks noChangeArrowheads="1"/>
          </p:cNvSpPr>
          <p:nvPr/>
        </p:nvSpPr>
        <p:spPr bwMode="auto">
          <a:xfrm>
            <a:off x="6227763" y="6381750"/>
            <a:ext cx="2305050" cy="228600"/>
          </a:xfrm>
          <a:prstGeom prst="rect">
            <a:avLst/>
          </a:prstGeom>
          <a:noFill/>
          <a:ln w="9525">
            <a:noFill/>
            <a:miter lim="800000"/>
            <a:headEnd/>
            <a:tailEnd/>
          </a:ln>
        </p:spPr>
        <p:txBody>
          <a:bodyPr>
            <a:spAutoFit/>
          </a:bodyPr>
          <a:lstStyle/>
          <a:p>
            <a:pPr>
              <a:spcBef>
                <a:spcPct val="50000"/>
              </a:spcBef>
            </a:pPr>
            <a:r>
              <a:rPr lang="en-US" sz="900">
                <a:latin typeface="Arial" charset="0"/>
              </a:rPr>
              <a:t>Source: Ceres Ventures.</a:t>
            </a:r>
            <a:endParaRPr lang="en-US" sz="1000">
              <a:latin typeface="Arial" charset="0"/>
            </a:endParaRPr>
          </a:p>
        </p:txBody>
      </p:sp>
      <p:pic>
        <p:nvPicPr>
          <p:cNvPr id="82949" name="Picture 40"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82950" name="Text Box 41"/>
          <p:cNvSpPr txBox="1">
            <a:spLocks noChangeArrowheads="1"/>
          </p:cNvSpPr>
          <p:nvPr/>
        </p:nvSpPr>
        <p:spPr bwMode="auto">
          <a:xfrm>
            <a:off x="693738" y="119063"/>
            <a:ext cx="7915275" cy="520700"/>
          </a:xfrm>
          <a:prstGeom prst="rect">
            <a:avLst/>
          </a:prstGeom>
          <a:noFill/>
          <a:ln w="9525">
            <a:noFill/>
            <a:miter lim="800000"/>
            <a:headEnd/>
            <a:tailEnd/>
          </a:ln>
        </p:spPr>
        <p:txBody>
          <a:bodyPr/>
          <a:lstStyle/>
          <a:p>
            <a:pPr algn="ctr">
              <a:spcBef>
                <a:spcPct val="50000"/>
              </a:spcBef>
            </a:pPr>
            <a:r>
              <a:rPr lang="en-US">
                <a:solidFill>
                  <a:schemeClr val="bg1"/>
                </a:solidFill>
              </a:rPr>
              <a:t>Analytical Implications</a:t>
            </a:r>
          </a:p>
        </p:txBody>
      </p:sp>
      <p:sp>
        <p:nvSpPr>
          <p:cNvPr id="82951" name="TextBox 42"/>
          <p:cNvSpPr txBox="1">
            <a:spLocks noChangeArrowheads="1"/>
          </p:cNvSpPr>
          <p:nvPr/>
        </p:nvSpPr>
        <p:spPr bwMode="auto">
          <a:xfrm>
            <a:off x="276225" y="904875"/>
            <a:ext cx="8601075" cy="523875"/>
          </a:xfrm>
          <a:prstGeom prst="rect">
            <a:avLst/>
          </a:prstGeom>
          <a:noFill/>
          <a:ln w="9525">
            <a:noFill/>
            <a:miter lim="800000"/>
            <a:headEnd/>
            <a:tailEnd/>
          </a:ln>
        </p:spPr>
        <p:txBody>
          <a:bodyPr>
            <a:spAutoFit/>
          </a:bodyPr>
          <a:lstStyle/>
          <a:p>
            <a:r>
              <a:rPr lang="en-US"/>
              <a:t>Current Status of Bio-energy Technologies</a:t>
            </a:r>
            <a:endParaRPr lang="en-CA"/>
          </a:p>
        </p:txBody>
      </p:sp>
      <p:sp>
        <p:nvSpPr>
          <p:cNvPr id="82952" name="TextBox 44"/>
          <p:cNvSpPr txBox="1">
            <a:spLocks noChangeArrowheads="1"/>
          </p:cNvSpPr>
          <p:nvPr/>
        </p:nvSpPr>
        <p:spPr bwMode="auto">
          <a:xfrm>
            <a:off x="0" y="3629025"/>
            <a:ext cx="6200775" cy="923925"/>
          </a:xfrm>
          <a:prstGeom prst="rect">
            <a:avLst/>
          </a:prstGeom>
          <a:noFill/>
          <a:ln w="9525">
            <a:noFill/>
            <a:miter lim="800000"/>
            <a:headEnd/>
            <a:tailEnd/>
          </a:ln>
        </p:spPr>
        <p:txBody>
          <a:bodyPr>
            <a:spAutoFit/>
          </a:bodyPr>
          <a:lstStyle/>
          <a:p>
            <a:pPr>
              <a:buFont typeface="Arial" charset="0"/>
              <a:buChar char="•"/>
            </a:pPr>
            <a:r>
              <a:rPr lang="en-US" sz="1800"/>
              <a:t>  Lots of competing technologies (and promoters)</a:t>
            </a:r>
          </a:p>
          <a:p>
            <a:r>
              <a:rPr lang="en-US" sz="1800"/>
              <a:t>  </a:t>
            </a:r>
          </a:p>
          <a:p>
            <a:pPr>
              <a:buFont typeface="Arial" charset="0"/>
              <a:buChar char="•"/>
            </a:pPr>
            <a:r>
              <a:rPr lang="en-US" sz="1800"/>
              <a:t>  Can you judge the risk/return trade-offs?</a:t>
            </a:r>
            <a:endParaRPr lang="en-CA" sz="18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3"/>
          <p:cNvSpPr>
            <a:spLocks noGrp="1"/>
          </p:cNvSpPr>
          <p:nvPr>
            <p:ph type="sldNum" sz="quarter" idx="12"/>
          </p:nvPr>
        </p:nvSpPr>
        <p:spPr>
          <a:noFill/>
        </p:spPr>
        <p:txBody>
          <a:bodyPr/>
          <a:lstStyle/>
          <a:p>
            <a:fld id="{EB492CFB-96B7-48AB-B752-4EF2C6D78B40}" type="slidenum">
              <a:rPr lang="en-US" smtClean="0"/>
              <a:pPr/>
              <a:t>35</a:t>
            </a:fld>
            <a:endParaRPr lang="en-US" smtClean="0"/>
          </a:p>
        </p:txBody>
      </p:sp>
      <p:pic>
        <p:nvPicPr>
          <p:cNvPr id="84994" name="Picture 2"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223235" name="Rectangle 3"/>
          <p:cNvSpPr>
            <a:spLocks noChangeArrowheads="1"/>
          </p:cNvSpPr>
          <p:nvPr/>
        </p:nvSpPr>
        <p:spPr bwMode="auto">
          <a:xfrm>
            <a:off x="288925" y="0"/>
            <a:ext cx="8377238" cy="714375"/>
          </a:xfrm>
          <a:prstGeom prst="rect">
            <a:avLst/>
          </a:prstGeom>
          <a:noFill/>
          <a:ln w="9525">
            <a:noFill/>
            <a:miter lim="800000"/>
            <a:headEnd/>
            <a:tailEnd/>
          </a:ln>
          <a:effectLst>
            <a:outerShdw dist="17961" dir="2700000" algn="ctr" rotWithShape="0">
              <a:srgbClr val="000000"/>
            </a:outerShdw>
          </a:effectLst>
        </p:spPr>
        <p:txBody>
          <a:bodyPr anchor="ctr"/>
          <a:lstStyle/>
          <a:p>
            <a:pPr algn="ctr" eaLnBrk="0" hangingPunct="0">
              <a:defRPr/>
            </a:pPr>
            <a:r>
              <a:rPr lang="en-GB" dirty="0">
                <a:solidFill>
                  <a:schemeClr val="bg1"/>
                </a:solidFill>
              </a:rPr>
              <a:t>Analytical Implications</a:t>
            </a:r>
            <a:r>
              <a:rPr lang="en-US" dirty="0">
                <a:solidFill>
                  <a:schemeClr val="bg1"/>
                </a:solidFill>
              </a:rPr>
              <a:t> </a:t>
            </a:r>
          </a:p>
        </p:txBody>
      </p:sp>
      <p:sp>
        <p:nvSpPr>
          <p:cNvPr id="84996" name="Text Box 4"/>
          <p:cNvSpPr txBox="1">
            <a:spLocks noChangeArrowheads="1"/>
          </p:cNvSpPr>
          <p:nvPr/>
        </p:nvSpPr>
        <p:spPr bwMode="auto">
          <a:xfrm>
            <a:off x="3348038" y="5248275"/>
            <a:ext cx="1960562" cy="246063"/>
          </a:xfrm>
          <a:prstGeom prst="rect">
            <a:avLst/>
          </a:prstGeom>
          <a:noFill/>
          <a:ln w="9525">
            <a:noFill/>
            <a:miter lim="800000"/>
            <a:headEnd/>
            <a:tailEnd/>
          </a:ln>
        </p:spPr>
        <p:txBody>
          <a:bodyPr anchor="b">
            <a:spAutoFit/>
          </a:bodyPr>
          <a:lstStyle/>
          <a:p>
            <a:pPr algn="ctr"/>
            <a:r>
              <a:rPr lang="en-US" sz="1000" b="1">
                <a:latin typeface="Arial" charset="0"/>
                <a:ea typeface="ＭＳ Ｐゴシック"/>
                <a:cs typeface="Arial" charset="0"/>
              </a:rPr>
              <a:t>Source: IEA, Eubia</a:t>
            </a:r>
          </a:p>
        </p:txBody>
      </p:sp>
      <p:sp>
        <p:nvSpPr>
          <p:cNvPr id="84997" name="AutoShape 5"/>
          <p:cNvSpPr>
            <a:spLocks noChangeArrowheads="1"/>
          </p:cNvSpPr>
          <p:nvPr/>
        </p:nvSpPr>
        <p:spPr bwMode="auto">
          <a:xfrm>
            <a:off x="322263" y="4933950"/>
            <a:ext cx="8459787" cy="581025"/>
          </a:xfrm>
          <a:prstGeom prst="roundRect">
            <a:avLst>
              <a:gd name="adj" fmla="val 16667"/>
            </a:avLst>
          </a:prstGeom>
          <a:noFill/>
          <a:ln w="19050" algn="ctr">
            <a:noFill/>
            <a:round/>
            <a:headEnd/>
            <a:tailEnd/>
          </a:ln>
        </p:spPr>
        <p:txBody>
          <a:bodyPr wrap="none" anchor="ctr"/>
          <a:lstStyle/>
          <a:p>
            <a:pPr eaLnBrk="0" hangingPunct="0"/>
            <a:r>
              <a:rPr lang="en-US" sz="1000" b="1">
                <a:solidFill>
                  <a:schemeClr val="tx2"/>
                </a:solidFill>
                <a:latin typeface="Arial" charset="0"/>
                <a:ea typeface="ＭＳ Ｐゴシック"/>
                <a:cs typeface="Arial" charset="0"/>
              </a:rPr>
              <a:t>Note: </a:t>
            </a:r>
            <a:r>
              <a:rPr lang="en-GB" sz="1000" b="1">
                <a:latin typeface="Arial" charset="0"/>
                <a:ea typeface="ＭＳ Ｐゴシック"/>
                <a:cs typeface="Arial" charset="0"/>
              </a:rPr>
              <a:t>Based on a biomass feedstock price of $11/MWh except for digestion and landfill gas plants where fuel cost assumed to be zero.</a:t>
            </a:r>
            <a:r>
              <a:rPr lang="en-US" sz="1000">
                <a:latin typeface="Arial" charset="0"/>
                <a:ea typeface="ＭＳ Ｐゴシック"/>
                <a:cs typeface="Arial" charset="0"/>
              </a:rPr>
              <a:t> </a:t>
            </a:r>
            <a:endParaRPr lang="en-GB" sz="1000">
              <a:latin typeface="Arial" charset="0"/>
              <a:ea typeface="ＭＳ Ｐゴシック"/>
              <a:cs typeface="Arial" charset="0"/>
            </a:endParaRPr>
          </a:p>
        </p:txBody>
      </p:sp>
      <p:grpSp>
        <p:nvGrpSpPr>
          <p:cNvPr id="84998" name="Group 6"/>
          <p:cNvGrpSpPr>
            <a:grpSpLocks noChangeAspect="1"/>
          </p:cNvGrpSpPr>
          <p:nvPr/>
        </p:nvGrpSpPr>
        <p:grpSpPr bwMode="auto">
          <a:xfrm>
            <a:off x="842963" y="1743075"/>
            <a:ext cx="7000875" cy="3114675"/>
            <a:chOff x="476" y="799"/>
            <a:chExt cx="4410" cy="2722"/>
          </a:xfrm>
        </p:grpSpPr>
        <p:sp>
          <p:nvSpPr>
            <p:cNvPr id="85001" name="AutoShape 7"/>
            <p:cNvSpPr>
              <a:spLocks noChangeAspect="1" noChangeArrowheads="1" noTextEdit="1"/>
            </p:cNvSpPr>
            <p:nvPr/>
          </p:nvSpPr>
          <p:spPr bwMode="auto">
            <a:xfrm>
              <a:off x="476" y="799"/>
              <a:ext cx="4410" cy="2722"/>
            </a:xfrm>
            <a:prstGeom prst="rect">
              <a:avLst/>
            </a:prstGeom>
            <a:noFill/>
            <a:ln w="9525">
              <a:noFill/>
              <a:miter lim="800000"/>
              <a:headEnd/>
              <a:tailEnd/>
            </a:ln>
          </p:spPr>
          <p:txBody>
            <a:bodyPr/>
            <a:lstStyle/>
            <a:p>
              <a:endParaRPr lang="en-US"/>
            </a:p>
          </p:txBody>
        </p:sp>
        <p:sp>
          <p:nvSpPr>
            <p:cNvPr id="85002" name="Rectangle 8"/>
            <p:cNvSpPr>
              <a:spLocks noChangeArrowheads="1"/>
            </p:cNvSpPr>
            <p:nvPr/>
          </p:nvSpPr>
          <p:spPr bwMode="auto">
            <a:xfrm>
              <a:off x="1025" y="968"/>
              <a:ext cx="3787" cy="1609"/>
            </a:xfrm>
            <a:prstGeom prst="rect">
              <a:avLst/>
            </a:prstGeom>
            <a:noFill/>
            <a:ln w="9525">
              <a:noFill/>
              <a:miter lim="800000"/>
              <a:headEnd/>
              <a:tailEnd/>
            </a:ln>
          </p:spPr>
          <p:txBody>
            <a:bodyPr/>
            <a:lstStyle/>
            <a:p>
              <a:endParaRPr lang="en-US" sz="1800">
                <a:solidFill>
                  <a:srgbClr val="003300"/>
                </a:solidFill>
              </a:endParaRPr>
            </a:p>
          </p:txBody>
        </p:sp>
        <p:sp>
          <p:nvSpPr>
            <p:cNvPr id="85003" name="Rectangle 9"/>
            <p:cNvSpPr>
              <a:spLocks noChangeArrowheads="1"/>
            </p:cNvSpPr>
            <p:nvPr/>
          </p:nvSpPr>
          <p:spPr bwMode="auto">
            <a:xfrm>
              <a:off x="1025" y="968"/>
              <a:ext cx="3787" cy="1609"/>
            </a:xfrm>
            <a:prstGeom prst="rect">
              <a:avLst/>
            </a:prstGeom>
            <a:noFill/>
            <a:ln w="9525">
              <a:solidFill>
                <a:srgbClr val="808080"/>
              </a:solidFill>
              <a:miter lim="800000"/>
              <a:headEnd/>
              <a:tailEnd/>
            </a:ln>
          </p:spPr>
          <p:txBody>
            <a:bodyPr/>
            <a:lstStyle/>
            <a:p>
              <a:endParaRPr lang="en-US" sz="1800">
                <a:solidFill>
                  <a:srgbClr val="003300"/>
                </a:solidFill>
              </a:endParaRPr>
            </a:p>
          </p:txBody>
        </p:sp>
        <p:sp>
          <p:nvSpPr>
            <p:cNvPr id="85004" name="Rectangle 10"/>
            <p:cNvSpPr>
              <a:spLocks noChangeArrowheads="1"/>
            </p:cNvSpPr>
            <p:nvPr/>
          </p:nvSpPr>
          <p:spPr bwMode="auto">
            <a:xfrm>
              <a:off x="1128" y="2130"/>
              <a:ext cx="138" cy="98"/>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05" name="Rectangle 11"/>
            <p:cNvSpPr>
              <a:spLocks noChangeArrowheads="1"/>
            </p:cNvSpPr>
            <p:nvPr/>
          </p:nvSpPr>
          <p:spPr bwMode="auto">
            <a:xfrm>
              <a:off x="1473" y="2058"/>
              <a:ext cx="137" cy="323"/>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06" name="Rectangle 12"/>
            <p:cNvSpPr>
              <a:spLocks noChangeArrowheads="1"/>
            </p:cNvSpPr>
            <p:nvPr/>
          </p:nvSpPr>
          <p:spPr bwMode="auto">
            <a:xfrm>
              <a:off x="1816" y="2054"/>
              <a:ext cx="138" cy="81"/>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07" name="Rectangle 13"/>
            <p:cNvSpPr>
              <a:spLocks noChangeArrowheads="1"/>
            </p:cNvSpPr>
            <p:nvPr/>
          </p:nvSpPr>
          <p:spPr bwMode="auto">
            <a:xfrm>
              <a:off x="2161" y="2050"/>
              <a:ext cx="138" cy="170"/>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08" name="Rectangle 14"/>
            <p:cNvSpPr>
              <a:spLocks noChangeArrowheads="1"/>
            </p:cNvSpPr>
            <p:nvPr/>
          </p:nvSpPr>
          <p:spPr bwMode="auto">
            <a:xfrm>
              <a:off x="2505" y="1638"/>
              <a:ext cx="138" cy="161"/>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09" name="Rectangle 15"/>
            <p:cNvSpPr>
              <a:spLocks noChangeArrowheads="1"/>
            </p:cNvSpPr>
            <p:nvPr/>
          </p:nvSpPr>
          <p:spPr bwMode="auto">
            <a:xfrm>
              <a:off x="2850" y="1487"/>
              <a:ext cx="137" cy="267"/>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0" name="Rectangle 16"/>
            <p:cNvSpPr>
              <a:spLocks noChangeArrowheads="1"/>
            </p:cNvSpPr>
            <p:nvPr/>
          </p:nvSpPr>
          <p:spPr bwMode="auto">
            <a:xfrm>
              <a:off x="3194" y="1344"/>
              <a:ext cx="138" cy="500"/>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1" name="Rectangle 17"/>
            <p:cNvSpPr>
              <a:spLocks noChangeArrowheads="1"/>
            </p:cNvSpPr>
            <p:nvPr/>
          </p:nvSpPr>
          <p:spPr bwMode="auto">
            <a:xfrm>
              <a:off x="3538" y="1281"/>
              <a:ext cx="138" cy="581"/>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2" name="Rectangle 18"/>
            <p:cNvSpPr>
              <a:spLocks noChangeArrowheads="1"/>
            </p:cNvSpPr>
            <p:nvPr/>
          </p:nvSpPr>
          <p:spPr bwMode="auto">
            <a:xfrm>
              <a:off x="3883" y="1200"/>
              <a:ext cx="138" cy="394"/>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3" name="Rectangle 19"/>
            <p:cNvSpPr>
              <a:spLocks noChangeArrowheads="1"/>
            </p:cNvSpPr>
            <p:nvPr/>
          </p:nvSpPr>
          <p:spPr bwMode="auto">
            <a:xfrm>
              <a:off x="4227" y="1129"/>
              <a:ext cx="137" cy="572"/>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4" name="Rectangle 20"/>
            <p:cNvSpPr>
              <a:spLocks noChangeArrowheads="1"/>
            </p:cNvSpPr>
            <p:nvPr/>
          </p:nvSpPr>
          <p:spPr bwMode="auto">
            <a:xfrm>
              <a:off x="4571" y="1057"/>
              <a:ext cx="138" cy="1055"/>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15" name="Line 21"/>
            <p:cNvSpPr>
              <a:spLocks noChangeShapeType="1"/>
            </p:cNvSpPr>
            <p:nvPr/>
          </p:nvSpPr>
          <p:spPr bwMode="auto">
            <a:xfrm>
              <a:off x="1025" y="968"/>
              <a:ext cx="0" cy="1609"/>
            </a:xfrm>
            <a:prstGeom prst="line">
              <a:avLst/>
            </a:prstGeom>
            <a:noFill/>
            <a:ln w="0">
              <a:solidFill>
                <a:srgbClr val="000000"/>
              </a:solidFill>
              <a:round/>
              <a:headEnd/>
              <a:tailEnd/>
            </a:ln>
          </p:spPr>
          <p:txBody>
            <a:bodyPr/>
            <a:lstStyle/>
            <a:p>
              <a:endParaRPr lang="en-US"/>
            </a:p>
          </p:txBody>
        </p:sp>
        <p:sp>
          <p:nvSpPr>
            <p:cNvPr id="85016" name="Line 22"/>
            <p:cNvSpPr>
              <a:spLocks noChangeShapeType="1"/>
            </p:cNvSpPr>
            <p:nvPr/>
          </p:nvSpPr>
          <p:spPr bwMode="auto">
            <a:xfrm>
              <a:off x="987" y="2577"/>
              <a:ext cx="38" cy="0"/>
            </a:xfrm>
            <a:prstGeom prst="line">
              <a:avLst/>
            </a:prstGeom>
            <a:noFill/>
            <a:ln w="0">
              <a:solidFill>
                <a:srgbClr val="000000"/>
              </a:solidFill>
              <a:round/>
              <a:headEnd/>
              <a:tailEnd/>
            </a:ln>
          </p:spPr>
          <p:txBody>
            <a:bodyPr/>
            <a:lstStyle/>
            <a:p>
              <a:endParaRPr lang="en-US"/>
            </a:p>
          </p:txBody>
        </p:sp>
        <p:sp>
          <p:nvSpPr>
            <p:cNvPr id="85017" name="Line 23"/>
            <p:cNvSpPr>
              <a:spLocks noChangeShapeType="1"/>
            </p:cNvSpPr>
            <p:nvPr/>
          </p:nvSpPr>
          <p:spPr bwMode="auto">
            <a:xfrm>
              <a:off x="987" y="2399"/>
              <a:ext cx="38" cy="0"/>
            </a:xfrm>
            <a:prstGeom prst="line">
              <a:avLst/>
            </a:prstGeom>
            <a:noFill/>
            <a:ln w="0">
              <a:solidFill>
                <a:srgbClr val="000000"/>
              </a:solidFill>
              <a:round/>
              <a:headEnd/>
              <a:tailEnd/>
            </a:ln>
          </p:spPr>
          <p:txBody>
            <a:bodyPr/>
            <a:lstStyle/>
            <a:p>
              <a:endParaRPr lang="en-US"/>
            </a:p>
          </p:txBody>
        </p:sp>
        <p:sp>
          <p:nvSpPr>
            <p:cNvPr id="85018" name="Line 24"/>
            <p:cNvSpPr>
              <a:spLocks noChangeShapeType="1"/>
            </p:cNvSpPr>
            <p:nvPr/>
          </p:nvSpPr>
          <p:spPr bwMode="auto">
            <a:xfrm>
              <a:off x="987" y="2220"/>
              <a:ext cx="38" cy="0"/>
            </a:xfrm>
            <a:prstGeom prst="line">
              <a:avLst/>
            </a:prstGeom>
            <a:noFill/>
            <a:ln w="0">
              <a:solidFill>
                <a:srgbClr val="000000"/>
              </a:solidFill>
              <a:round/>
              <a:headEnd/>
              <a:tailEnd/>
            </a:ln>
          </p:spPr>
          <p:txBody>
            <a:bodyPr/>
            <a:lstStyle/>
            <a:p>
              <a:endParaRPr lang="en-US"/>
            </a:p>
          </p:txBody>
        </p:sp>
        <p:sp>
          <p:nvSpPr>
            <p:cNvPr id="85019" name="Line 25"/>
            <p:cNvSpPr>
              <a:spLocks noChangeShapeType="1"/>
            </p:cNvSpPr>
            <p:nvPr/>
          </p:nvSpPr>
          <p:spPr bwMode="auto">
            <a:xfrm>
              <a:off x="987" y="2041"/>
              <a:ext cx="38" cy="0"/>
            </a:xfrm>
            <a:prstGeom prst="line">
              <a:avLst/>
            </a:prstGeom>
            <a:noFill/>
            <a:ln w="0">
              <a:solidFill>
                <a:srgbClr val="000000"/>
              </a:solidFill>
              <a:round/>
              <a:headEnd/>
              <a:tailEnd/>
            </a:ln>
          </p:spPr>
          <p:txBody>
            <a:bodyPr/>
            <a:lstStyle/>
            <a:p>
              <a:endParaRPr lang="en-US"/>
            </a:p>
          </p:txBody>
        </p:sp>
        <p:sp>
          <p:nvSpPr>
            <p:cNvPr id="85020" name="Line 26"/>
            <p:cNvSpPr>
              <a:spLocks noChangeShapeType="1"/>
            </p:cNvSpPr>
            <p:nvPr/>
          </p:nvSpPr>
          <p:spPr bwMode="auto">
            <a:xfrm>
              <a:off x="987" y="1862"/>
              <a:ext cx="38" cy="0"/>
            </a:xfrm>
            <a:prstGeom prst="line">
              <a:avLst/>
            </a:prstGeom>
            <a:noFill/>
            <a:ln w="0">
              <a:solidFill>
                <a:srgbClr val="000000"/>
              </a:solidFill>
              <a:round/>
              <a:headEnd/>
              <a:tailEnd/>
            </a:ln>
          </p:spPr>
          <p:txBody>
            <a:bodyPr/>
            <a:lstStyle/>
            <a:p>
              <a:endParaRPr lang="en-US"/>
            </a:p>
          </p:txBody>
        </p:sp>
        <p:sp>
          <p:nvSpPr>
            <p:cNvPr id="85021" name="Line 27"/>
            <p:cNvSpPr>
              <a:spLocks noChangeShapeType="1"/>
            </p:cNvSpPr>
            <p:nvPr/>
          </p:nvSpPr>
          <p:spPr bwMode="auto">
            <a:xfrm>
              <a:off x="987" y="1683"/>
              <a:ext cx="38" cy="0"/>
            </a:xfrm>
            <a:prstGeom prst="line">
              <a:avLst/>
            </a:prstGeom>
            <a:noFill/>
            <a:ln w="0">
              <a:solidFill>
                <a:srgbClr val="000000"/>
              </a:solidFill>
              <a:round/>
              <a:headEnd/>
              <a:tailEnd/>
            </a:ln>
          </p:spPr>
          <p:txBody>
            <a:bodyPr/>
            <a:lstStyle/>
            <a:p>
              <a:endParaRPr lang="en-US"/>
            </a:p>
          </p:txBody>
        </p:sp>
        <p:sp>
          <p:nvSpPr>
            <p:cNvPr id="85022" name="Line 28"/>
            <p:cNvSpPr>
              <a:spLocks noChangeShapeType="1"/>
            </p:cNvSpPr>
            <p:nvPr/>
          </p:nvSpPr>
          <p:spPr bwMode="auto">
            <a:xfrm>
              <a:off x="987" y="1504"/>
              <a:ext cx="38" cy="0"/>
            </a:xfrm>
            <a:prstGeom prst="line">
              <a:avLst/>
            </a:prstGeom>
            <a:noFill/>
            <a:ln w="0">
              <a:solidFill>
                <a:srgbClr val="000000"/>
              </a:solidFill>
              <a:round/>
              <a:headEnd/>
              <a:tailEnd/>
            </a:ln>
          </p:spPr>
          <p:txBody>
            <a:bodyPr/>
            <a:lstStyle/>
            <a:p>
              <a:endParaRPr lang="en-US"/>
            </a:p>
          </p:txBody>
        </p:sp>
        <p:sp>
          <p:nvSpPr>
            <p:cNvPr id="85023" name="Line 29"/>
            <p:cNvSpPr>
              <a:spLocks noChangeShapeType="1"/>
            </p:cNvSpPr>
            <p:nvPr/>
          </p:nvSpPr>
          <p:spPr bwMode="auto">
            <a:xfrm>
              <a:off x="987" y="1326"/>
              <a:ext cx="38" cy="0"/>
            </a:xfrm>
            <a:prstGeom prst="line">
              <a:avLst/>
            </a:prstGeom>
            <a:noFill/>
            <a:ln w="0">
              <a:solidFill>
                <a:srgbClr val="000000"/>
              </a:solidFill>
              <a:round/>
              <a:headEnd/>
              <a:tailEnd/>
            </a:ln>
          </p:spPr>
          <p:txBody>
            <a:bodyPr/>
            <a:lstStyle/>
            <a:p>
              <a:endParaRPr lang="en-US"/>
            </a:p>
          </p:txBody>
        </p:sp>
        <p:sp>
          <p:nvSpPr>
            <p:cNvPr id="85024" name="Line 30"/>
            <p:cNvSpPr>
              <a:spLocks noChangeShapeType="1"/>
            </p:cNvSpPr>
            <p:nvPr/>
          </p:nvSpPr>
          <p:spPr bwMode="auto">
            <a:xfrm>
              <a:off x="987" y="1147"/>
              <a:ext cx="38" cy="0"/>
            </a:xfrm>
            <a:prstGeom prst="line">
              <a:avLst/>
            </a:prstGeom>
            <a:noFill/>
            <a:ln w="0">
              <a:solidFill>
                <a:srgbClr val="000000"/>
              </a:solidFill>
              <a:round/>
              <a:headEnd/>
              <a:tailEnd/>
            </a:ln>
          </p:spPr>
          <p:txBody>
            <a:bodyPr/>
            <a:lstStyle/>
            <a:p>
              <a:endParaRPr lang="en-US"/>
            </a:p>
          </p:txBody>
        </p:sp>
        <p:sp>
          <p:nvSpPr>
            <p:cNvPr id="85025" name="Line 31"/>
            <p:cNvSpPr>
              <a:spLocks noChangeShapeType="1"/>
            </p:cNvSpPr>
            <p:nvPr/>
          </p:nvSpPr>
          <p:spPr bwMode="auto">
            <a:xfrm>
              <a:off x="987" y="968"/>
              <a:ext cx="38" cy="0"/>
            </a:xfrm>
            <a:prstGeom prst="line">
              <a:avLst/>
            </a:prstGeom>
            <a:noFill/>
            <a:ln w="0">
              <a:solidFill>
                <a:srgbClr val="000000"/>
              </a:solidFill>
              <a:round/>
              <a:headEnd/>
              <a:tailEnd/>
            </a:ln>
          </p:spPr>
          <p:txBody>
            <a:bodyPr/>
            <a:lstStyle/>
            <a:p>
              <a:endParaRPr lang="en-US"/>
            </a:p>
          </p:txBody>
        </p:sp>
        <p:sp>
          <p:nvSpPr>
            <p:cNvPr id="85026" name="Line 32"/>
            <p:cNvSpPr>
              <a:spLocks noChangeShapeType="1"/>
            </p:cNvSpPr>
            <p:nvPr/>
          </p:nvSpPr>
          <p:spPr bwMode="auto">
            <a:xfrm>
              <a:off x="1025" y="2577"/>
              <a:ext cx="3787" cy="0"/>
            </a:xfrm>
            <a:prstGeom prst="line">
              <a:avLst/>
            </a:prstGeom>
            <a:noFill/>
            <a:ln w="0">
              <a:solidFill>
                <a:srgbClr val="000000"/>
              </a:solidFill>
              <a:round/>
              <a:headEnd/>
              <a:tailEnd/>
            </a:ln>
          </p:spPr>
          <p:txBody>
            <a:bodyPr/>
            <a:lstStyle/>
            <a:p>
              <a:endParaRPr lang="en-US"/>
            </a:p>
          </p:txBody>
        </p:sp>
        <p:sp>
          <p:nvSpPr>
            <p:cNvPr id="85027" name="Line 33"/>
            <p:cNvSpPr>
              <a:spLocks noChangeShapeType="1"/>
            </p:cNvSpPr>
            <p:nvPr/>
          </p:nvSpPr>
          <p:spPr bwMode="auto">
            <a:xfrm flipV="1">
              <a:off x="1025" y="2577"/>
              <a:ext cx="0" cy="31"/>
            </a:xfrm>
            <a:prstGeom prst="line">
              <a:avLst/>
            </a:prstGeom>
            <a:noFill/>
            <a:ln w="0">
              <a:solidFill>
                <a:srgbClr val="000000"/>
              </a:solidFill>
              <a:round/>
              <a:headEnd/>
              <a:tailEnd/>
            </a:ln>
          </p:spPr>
          <p:txBody>
            <a:bodyPr/>
            <a:lstStyle/>
            <a:p>
              <a:endParaRPr lang="en-US"/>
            </a:p>
          </p:txBody>
        </p:sp>
        <p:sp>
          <p:nvSpPr>
            <p:cNvPr id="85028" name="Line 34"/>
            <p:cNvSpPr>
              <a:spLocks noChangeShapeType="1"/>
            </p:cNvSpPr>
            <p:nvPr/>
          </p:nvSpPr>
          <p:spPr bwMode="auto">
            <a:xfrm flipV="1">
              <a:off x="1369" y="2577"/>
              <a:ext cx="0" cy="31"/>
            </a:xfrm>
            <a:prstGeom prst="line">
              <a:avLst/>
            </a:prstGeom>
            <a:noFill/>
            <a:ln w="0">
              <a:solidFill>
                <a:srgbClr val="000000"/>
              </a:solidFill>
              <a:round/>
              <a:headEnd/>
              <a:tailEnd/>
            </a:ln>
          </p:spPr>
          <p:txBody>
            <a:bodyPr/>
            <a:lstStyle/>
            <a:p>
              <a:endParaRPr lang="en-US"/>
            </a:p>
          </p:txBody>
        </p:sp>
        <p:sp>
          <p:nvSpPr>
            <p:cNvPr id="85029" name="Line 35"/>
            <p:cNvSpPr>
              <a:spLocks noChangeShapeType="1"/>
            </p:cNvSpPr>
            <p:nvPr/>
          </p:nvSpPr>
          <p:spPr bwMode="auto">
            <a:xfrm flipV="1">
              <a:off x="1713" y="2577"/>
              <a:ext cx="0" cy="31"/>
            </a:xfrm>
            <a:prstGeom prst="line">
              <a:avLst/>
            </a:prstGeom>
            <a:noFill/>
            <a:ln w="0">
              <a:solidFill>
                <a:srgbClr val="000000"/>
              </a:solidFill>
              <a:round/>
              <a:headEnd/>
              <a:tailEnd/>
            </a:ln>
          </p:spPr>
          <p:txBody>
            <a:bodyPr/>
            <a:lstStyle/>
            <a:p>
              <a:endParaRPr lang="en-US"/>
            </a:p>
          </p:txBody>
        </p:sp>
        <p:sp>
          <p:nvSpPr>
            <p:cNvPr id="85030" name="Line 36"/>
            <p:cNvSpPr>
              <a:spLocks noChangeShapeType="1"/>
            </p:cNvSpPr>
            <p:nvPr/>
          </p:nvSpPr>
          <p:spPr bwMode="auto">
            <a:xfrm flipV="1">
              <a:off x="2058" y="2577"/>
              <a:ext cx="0" cy="31"/>
            </a:xfrm>
            <a:prstGeom prst="line">
              <a:avLst/>
            </a:prstGeom>
            <a:noFill/>
            <a:ln w="0">
              <a:solidFill>
                <a:srgbClr val="000000"/>
              </a:solidFill>
              <a:round/>
              <a:headEnd/>
              <a:tailEnd/>
            </a:ln>
          </p:spPr>
          <p:txBody>
            <a:bodyPr/>
            <a:lstStyle/>
            <a:p>
              <a:endParaRPr lang="en-US"/>
            </a:p>
          </p:txBody>
        </p:sp>
        <p:sp>
          <p:nvSpPr>
            <p:cNvPr id="85031" name="Line 37"/>
            <p:cNvSpPr>
              <a:spLocks noChangeShapeType="1"/>
            </p:cNvSpPr>
            <p:nvPr/>
          </p:nvSpPr>
          <p:spPr bwMode="auto">
            <a:xfrm flipV="1">
              <a:off x="2402" y="2577"/>
              <a:ext cx="0" cy="31"/>
            </a:xfrm>
            <a:prstGeom prst="line">
              <a:avLst/>
            </a:prstGeom>
            <a:noFill/>
            <a:ln w="0">
              <a:solidFill>
                <a:srgbClr val="000000"/>
              </a:solidFill>
              <a:round/>
              <a:headEnd/>
              <a:tailEnd/>
            </a:ln>
          </p:spPr>
          <p:txBody>
            <a:bodyPr/>
            <a:lstStyle/>
            <a:p>
              <a:endParaRPr lang="en-US"/>
            </a:p>
          </p:txBody>
        </p:sp>
        <p:sp>
          <p:nvSpPr>
            <p:cNvPr id="85032" name="Line 38"/>
            <p:cNvSpPr>
              <a:spLocks noChangeShapeType="1"/>
            </p:cNvSpPr>
            <p:nvPr/>
          </p:nvSpPr>
          <p:spPr bwMode="auto">
            <a:xfrm flipV="1">
              <a:off x="2747" y="2577"/>
              <a:ext cx="0" cy="31"/>
            </a:xfrm>
            <a:prstGeom prst="line">
              <a:avLst/>
            </a:prstGeom>
            <a:noFill/>
            <a:ln w="0">
              <a:solidFill>
                <a:srgbClr val="000000"/>
              </a:solidFill>
              <a:round/>
              <a:headEnd/>
              <a:tailEnd/>
            </a:ln>
          </p:spPr>
          <p:txBody>
            <a:bodyPr/>
            <a:lstStyle/>
            <a:p>
              <a:endParaRPr lang="en-US"/>
            </a:p>
          </p:txBody>
        </p:sp>
        <p:sp>
          <p:nvSpPr>
            <p:cNvPr id="85033" name="Line 39"/>
            <p:cNvSpPr>
              <a:spLocks noChangeShapeType="1"/>
            </p:cNvSpPr>
            <p:nvPr/>
          </p:nvSpPr>
          <p:spPr bwMode="auto">
            <a:xfrm flipV="1">
              <a:off x="3090" y="2577"/>
              <a:ext cx="0" cy="31"/>
            </a:xfrm>
            <a:prstGeom prst="line">
              <a:avLst/>
            </a:prstGeom>
            <a:noFill/>
            <a:ln w="0">
              <a:solidFill>
                <a:srgbClr val="000000"/>
              </a:solidFill>
              <a:round/>
              <a:headEnd/>
              <a:tailEnd/>
            </a:ln>
          </p:spPr>
          <p:txBody>
            <a:bodyPr/>
            <a:lstStyle/>
            <a:p>
              <a:endParaRPr lang="en-US"/>
            </a:p>
          </p:txBody>
        </p:sp>
        <p:sp>
          <p:nvSpPr>
            <p:cNvPr id="85034" name="Line 40"/>
            <p:cNvSpPr>
              <a:spLocks noChangeShapeType="1"/>
            </p:cNvSpPr>
            <p:nvPr/>
          </p:nvSpPr>
          <p:spPr bwMode="auto">
            <a:xfrm flipV="1">
              <a:off x="3435" y="2577"/>
              <a:ext cx="0" cy="31"/>
            </a:xfrm>
            <a:prstGeom prst="line">
              <a:avLst/>
            </a:prstGeom>
            <a:noFill/>
            <a:ln w="0">
              <a:solidFill>
                <a:srgbClr val="000000"/>
              </a:solidFill>
              <a:round/>
              <a:headEnd/>
              <a:tailEnd/>
            </a:ln>
          </p:spPr>
          <p:txBody>
            <a:bodyPr/>
            <a:lstStyle/>
            <a:p>
              <a:endParaRPr lang="en-US"/>
            </a:p>
          </p:txBody>
        </p:sp>
        <p:sp>
          <p:nvSpPr>
            <p:cNvPr id="85035" name="Line 41"/>
            <p:cNvSpPr>
              <a:spLocks noChangeShapeType="1"/>
            </p:cNvSpPr>
            <p:nvPr/>
          </p:nvSpPr>
          <p:spPr bwMode="auto">
            <a:xfrm flipV="1">
              <a:off x="3779" y="2577"/>
              <a:ext cx="0" cy="31"/>
            </a:xfrm>
            <a:prstGeom prst="line">
              <a:avLst/>
            </a:prstGeom>
            <a:noFill/>
            <a:ln w="0">
              <a:solidFill>
                <a:srgbClr val="000000"/>
              </a:solidFill>
              <a:round/>
              <a:headEnd/>
              <a:tailEnd/>
            </a:ln>
          </p:spPr>
          <p:txBody>
            <a:bodyPr/>
            <a:lstStyle/>
            <a:p>
              <a:endParaRPr lang="en-US"/>
            </a:p>
          </p:txBody>
        </p:sp>
        <p:sp>
          <p:nvSpPr>
            <p:cNvPr id="85036" name="Line 42"/>
            <p:cNvSpPr>
              <a:spLocks noChangeShapeType="1"/>
            </p:cNvSpPr>
            <p:nvPr/>
          </p:nvSpPr>
          <p:spPr bwMode="auto">
            <a:xfrm flipV="1">
              <a:off x="4124" y="2577"/>
              <a:ext cx="0" cy="31"/>
            </a:xfrm>
            <a:prstGeom prst="line">
              <a:avLst/>
            </a:prstGeom>
            <a:noFill/>
            <a:ln w="0">
              <a:solidFill>
                <a:srgbClr val="000000"/>
              </a:solidFill>
              <a:round/>
              <a:headEnd/>
              <a:tailEnd/>
            </a:ln>
          </p:spPr>
          <p:txBody>
            <a:bodyPr/>
            <a:lstStyle/>
            <a:p>
              <a:endParaRPr lang="en-US"/>
            </a:p>
          </p:txBody>
        </p:sp>
        <p:sp>
          <p:nvSpPr>
            <p:cNvPr id="85037" name="Line 43"/>
            <p:cNvSpPr>
              <a:spLocks noChangeShapeType="1"/>
            </p:cNvSpPr>
            <p:nvPr/>
          </p:nvSpPr>
          <p:spPr bwMode="auto">
            <a:xfrm flipV="1">
              <a:off x="4468" y="2577"/>
              <a:ext cx="0" cy="31"/>
            </a:xfrm>
            <a:prstGeom prst="line">
              <a:avLst/>
            </a:prstGeom>
            <a:noFill/>
            <a:ln w="0">
              <a:solidFill>
                <a:srgbClr val="000000"/>
              </a:solidFill>
              <a:round/>
              <a:headEnd/>
              <a:tailEnd/>
            </a:ln>
          </p:spPr>
          <p:txBody>
            <a:bodyPr/>
            <a:lstStyle/>
            <a:p>
              <a:endParaRPr lang="en-US"/>
            </a:p>
          </p:txBody>
        </p:sp>
        <p:sp>
          <p:nvSpPr>
            <p:cNvPr id="85038" name="Line 44"/>
            <p:cNvSpPr>
              <a:spLocks noChangeShapeType="1"/>
            </p:cNvSpPr>
            <p:nvPr/>
          </p:nvSpPr>
          <p:spPr bwMode="auto">
            <a:xfrm flipV="1">
              <a:off x="4812" y="2577"/>
              <a:ext cx="0" cy="31"/>
            </a:xfrm>
            <a:prstGeom prst="line">
              <a:avLst/>
            </a:prstGeom>
            <a:noFill/>
            <a:ln w="0">
              <a:solidFill>
                <a:srgbClr val="000000"/>
              </a:solidFill>
              <a:round/>
              <a:headEnd/>
              <a:tailEnd/>
            </a:ln>
          </p:spPr>
          <p:txBody>
            <a:bodyPr/>
            <a:lstStyle/>
            <a:p>
              <a:endParaRPr lang="en-US"/>
            </a:p>
          </p:txBody>
        </p:sp>
        <p:sp>
          <p:nvSpPr>
            <p:cNvPr id="85039" name="Rectangle 45"/>
            <p:cNvSpPr>
              <a:spLocks noChangeArrowheads="1"/>
            </p:cNvSpPr>
            <p:nvPr/>
          </p:nvSpPr>
          <p:spPr bwMode="auto">
            <a:xfrm>
              <a:off x="696" y="2508"/>
              <a:ext cx="234"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0.00</a:t>
              </a:r>
              <a:endParaRPr lang="en-US" b="1">
                <a:latin typeface="Arial" charset="0"/>
              </a:endParaRPr>
            </a:p>
          </p:txBody>
        </p:sp>
        <p:sp>
          <p:nvSpPr>
            <p:cNvPr id="85040" name="Rectangle 46"/>
            <p:cNvSpPr>
              <a:spLocks noChangeArrowheads="1"/>
            </p:cNvSpPr>
            <p:nvPr/>
          </p:nvSpPr>
          <p:spPr bwMode="auto">
            <a:xfrm>
              <a:off x="629" y="2329"/>
              <a:ext cx="301"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20.00</a:t>
              </a:r>
              <a:endParaRPr lang="en-US" b="1">
                <a:latin typeface="Arial" charset="0"/>
              </a:endParaRPr>
            </a:p>
          </p:txBody>
        </p:sp>
        <p:sp>
          <p:nvSpPr>
            <p:cNvPr id="85041" name="Rectangle 47"/>
            <p:cNvSpPr>
              <a:spLocks noChangeArrowheads="1"/>
            </p:cNvSpPr>
            <p:nvPr/>
          </p:nvSpPr>
          <p:spPr bwMode="auto">
            <a:xfrm>
              <a:off x="629" y="2150"/>
              <a:ext cx="301"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40.00</a:t>
              </a:r>
              <a:endParaRPr lang="en-US" b="1">
                <a:latin typeface="Arial" charset="0"/>
              </a:endParaRPr>
            </a:p>
          </p:txBody>
        </p:sp>
        <p:sp>
          <p:nvSpPr>
            <p:cNvPr id="85042" name="Rectangle 48"/>
            <p:cNvSpPr>
              <a:spLocks noChangeArrowheads="1"/>
            </p:cNvSpPr>
            <p:nvPr/>
          </p:nvSpPr>
          <p:spPr bwMode="auto">
            <a:xfrm>
              <a:off x="629" y="1971"/>
              <a:ext cx="301"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60.00</a:t>
              </a:r>
              <a:endParaRPr lang="en-US" b="1">
                <a:latin typeface="Arial" charset="0"/>
              </a:endParaRPr>
            </a:p>
          </p:txBody>
        </p:sp>
        <p:sp>
          <p:nvSpPr>
            <p:cNvPr id="85043" name="Rectangle 49"/>
            <p:cNvSpPr>
              <a:spLocks noChangeArrowheads="1"/>
            </p:cNvSpPr>
            <p:nvPr/>
          </p:nvSpPr>
          <p:spPr bwMode="auto">
            <a:xfrm>
              <a:off x="629" y="1792"/>
              <a:ext cx="301"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80.00</a:t>
              </a:r>
              <a:endParaRPr lang="en-US" b="1">
                <a:latin typeface="Arial" charset="0"/>
              </a:endParaRPr>
            </a:p>
          </p:txBody>
        </p:sp>
        <p:sp>
          <p:nvSpPr>
            <p:cNvPr id="85044" name="Rectangle 50"/>
            <p:cNvSpPr>
              <a:spLocks noChangeArrowheads="1"/>
            </p:cNvSpPr>
            <p:nvPr/>
          </p:nvSpPr>
          <p:spPr bwMode="auto">
            <a:xfrm>
              <a:off x="562" y="1614"/>
              <a:ext cx="368" cy="141"/>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100.00</a:t>
              </a:r>
              <a:endParaRPr lang="en-US" b="1">
                <a:latin typeface="Arial" charset="0"/>
              </a:endParaRPr>
            </a:p>
          </p:txBody>
        </p:sp>
        <p:sp>
          <p:nvSpPr>
            <p:cNvPr id="85045" name="Rectangle 51"/>
            <p:cNvSpPr>
              <a:spLocks noChangeArrowheads="1"/>
            </p:cNvSpPr>
            <p:nvPr/>
          </p:nvSpPr>
          <p:spPr bwMode="auto">
            <a:xfrm>
              <a:off x="562" y="1435"/>
              <a:ext cx="368" cy="142"/>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120.00</a:t>
              </a:r>
              <a:endParaRPr lang="en-US" b="1">
                <a:latin typeface="Arial" charset="0"/>
              </a:endParaRPr>
            </a:p>
          </p:txBody>
        </p:sp>
        <p:sp>
          <p:nvSpPr>
            <p:cNvPr id="85046" name="Rectangle 52"/>
            <p:cNvSpPr>
              <a:spLocks noChangeArrowheads="1"/>
            </p:cNvSpPr>
            <p:nvPr/>
          </p:nvSpPr>
          <p:spPr bwMode="auto">
            <a:xfrm>
              <a:off x="562" y="1256"/>
              <a:ext cx="368" cy="142"/>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140.00</a:t>
              </a:r>
              <a:endParaRPr lang="en-US" b="1">
                <a:latin typeface="Arial" charset="0"/>
              </a:endParaRPr>
            </a:p>
          </p:txBody>
        </p:sp>
        <p:sp>
          <p:nvSpPr>
            <p:cNvPr id="85047" name="Rectangle 53"/>
            <p:cNvSpPr>
              <a:spLocks noChangeArrowheads="1"/>
            </p:cNvSpPr>
            <p:nvPr/>
          </p:nvSpPr>
          <p:spPr bwMode="auto">
            <a:xfrm>
              <a:off x="562" y="1077"/>
              <a:ext cx="368" cy="142"/>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160.00</a:t>
              </a:r>
              <a:endParaRPr lang="en-US" b="1">
                <a:latin typeface="Arial" charset="0"/>
              </a:endParaRPr>
            </a:p>
          </p:txBody>
        </p:sp>
        <p:sp>
          <p:nvSpPr>
            <p:cNvPr id="85048" name="Rectangle 54"/>
            <p:cNvSpPr>
              <a:spLocks noChangeArrowheads="1"/>
            </p:cNvSpPr>
            <p:nvPr/>
          </p:nvSpPr>
          <p:spPr bwMode="auto">
            <a:xfrm>
              <a:off x="562" y="898"/>
              <a:ext cx="368" cy="142"/>
            </a:xfrm>
            <a:prstGeom prst="rect">
              <a:avLst/>
            </a:prstGeom>
            <a:noFill/>
            <a:ln w="9525">
              <a:noFill/>
              <a:miter lim="800000"/>
              <a:headEnd/>
              <a:tailEnd/>
            </a:ln>
          </p:spPr>
          <p:txBody>
            <a:bodyPr wrap="none" lIns="0" tIns="0" rIns="0" bIns="0">
              <a:spAutoFit/>
            </a:bodyPr>
            <a:lstStyle/>
            <a:p>
              <a:pPr>
                <a:spcBef>
                  <a:spcPct val="50000"/>
                </a:spcBef>
              </a:pPr>
              <a:r>
                <a:rPr lang="en-US" sz="1500" b="1">
                  <a:solidFill>
                    <a:srgbClr val="000000"/>
                  </a:solidFill>
                  <a:latin typeface="Arial" charset="0"/>
                </a:rPr>
                <a:t>180.00</a:t>
              </a:r>
              <a:endParaRPr lang="en-US" b="1">
                <a:latin typeface="Arial" charset="0"/>
              </a:endParaRPr>
            </a:p>
          </p:txBody>
        </p:sp>
        <p:sp>
          <p:nvSpPr>
            <p:cNvPr id="85049" name="Rectangle 55"/>
            <p:cNvSpPr>
              <a:spLocks noChangeArrowheads="1"/>
            </p:cNvSpPr>
            <p:nvPr/>
          </p:nvSpPr>
          <p:spPr bwMode="auto">
            <a:xfrm rot="-2700000">
              <a:off x="670" y="2842"/>
              <a:ext cx="551"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Landfill Gas</a:t>
              </a:r>
              <a:endParaRPr lang="en-US" b="1">
                <a:latin typeface="Arial" charset="0"/>
              </a:endParaRPr>
            </a:p>
          </p:txBody>
        </p:sp>
        <p:sp>
          <p:nvSpPr>
            <p:cNvPr id="85050" name="Rectangle 56"/>
            <p:cNvSpPr>
              <a:spLocks noChangeArrowheads="1"/>
            </p:cNvSpPr>
            <p:nvPr/>
          </p:nvSpPr>
          <p:spPr bwMode="auto">
            <a:xfrm rot="-2700000">
              <a:off x="1306" y="2722"/>
              <a:ext cx="208"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Coal</a:t>
              </a:r>
              <a:endParaRPr lang="en-US" b="1">
                <a:latin typeface="Arial" charset="0"/>
              </a:endParaRPr>
            </a:p>
          </p:txBody>
        </p:sp>
        <p:sp>
          <p:nvSpPr>
            <p:cNvPr id="85051" name="Rectangle 57"/>
            <p:cNvSpPr>
              <a:spLocks noChangeArrowheads="1"/>
            </p:cNvSpPr>
            <p:nvPr/>
          </p:nvSpPr>
          <p:spPr bwMode="auto">
            <a:xfrm rot="-2700000">
              <a:off x="1486" y="2789"/>
              <a:ext cx="401"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Co-firing</a:t>
              </a:r>
              <a:endParaRPr lang="en-US" b="1">
                <a:latin typeface="Arial" charset="0"/>
              </a:endParaRPr>
            </a:p>
          </p:txBody>
        </p:sp>
        <p:sp>
          <p:nvSpPr>
            <p:cNvPr id="85052" name="Rectangle 58"/>
            <p:cNvSpPr>
              <a:spLocks noChangeArrowheads="1"/>
            </p:cNvSpPr>
            <p:nvPr/>
          </p:nvSpPr>
          <p:spPr bwMode="auto">
            <a:xfrm rot="-2700000">
              <a:off x="1712" y="2840"/>
              <a:ext cx="538"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Natural Gas</a:t>
              </a:r>
              <a:endParaRPr lang="en-US" b="1">
                <a:latin typeface="Arial" charset="0"/>
              </a:endParaRPr>
            </a:p>
          </p:txBody>
        </p:sp>
        <p:sp>
          <p:nvSpPr>
            <p:cNvPr id="85053" name="Rectangle 59"/>
            <p:cNvSpPr>
              <a:spLocks noChangeArrowheads="1"/>
            </p:cNvSpPr>
            <p:nvPr/>
          </p:nvSpPr>
          <p:spPr bwMode="auto">
            <a:xfrm rot="-2700000">
              <a:off x="1692" y="2990"/>
              <a:ext cx="967"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Gasification (turbine)</a:t>
              </a:r>
              <a:endParaRPr lang="en-US" b="1">
                <a:latin typeface="Arial" charset="0"/>
              </a:endParaRPr>
            </a:p>
          </p:txBody>
        </p:sp>
        <p:sp>
          <p:nvSpPr>
            <p:cNvPr id="85054" name="Rectangle 60"/>
            <p:cNvSpPr>
              <a:spLocks noChangeArrowheads="1"/>
            </p:cNvSpPr>
            <p:nvPr/>
          </p:nvSpPr>
          <p:spPr bwMode="auto">
            <a:xfrm rot="-2700000">
              <a:off x="2051" y="2985"/>
              <a:ext cx="951"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Gasification (engine)</a:t>
              </a:r>
              <a:endParaRPr lang="en-US" b="1">
                <a:latin typeface="Arial" charset="0"/>
              </a:endParaRPr>
            </a:p>
          </p:txBody>
        </p:sp>
        <p:sp>
          <p:nvSpPr>
            <p:cNvPr id="85055" name="Rectangle 61"/>
            <p:cNvSpPr>
              <a:spLocks noChangeArrowheads="1"/>
            </p:cNvSpPr>
            <p:nvPr/>
          </p:nvSpPr>
          <p:spPr bwMode="auto">
            <a:xfrm rot="-2700000">
              <a:off x="2497" y="2945"/>
              <a:ext cx="830"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Large steam cycle</a:t>
              </a:r>
              <a:endParaRPr lang="en-US" b="1">
                <a:latin typeface="Arial" charset="0"/>
              </a:endParaRPr>
            </a:p>
          </p:txBody>
        </p:sp>
        <p:sp>
          <p:nvSpPr>
            <p:cNvPr id="85056" name="Rectangle 62"/>
            <p:cNvSpPr>
              <a:spLocks noChangeArrowheads="1"/>
            </p:cNvSpPr>
            <p:nvPr/>
          </p:nvSpPr>
          <p:spPr bwMode="auto">
            <a:xfrm rot="-2700000">
              <a:off x="3345" y="2733"/>
              <a:ext cx="240"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IGCC</a:t>
              </a:r>
              <a:endParaRPr lang="en-US" b="1">
                <a:latin typeface="Arial" charset="0"/>
              </a:endParaRPr>
            </a:p>
          </p:txBody>
        </p:sp>
        <p:sp>
          <p:nvSpPr>
            <p:cNvPr id="85057" name="Rectangle 63"/>
            <p:cNvSpPr>
              <a:spLocks noChangeArrowheads="1"/>
            </p:cNvSpPr>
            <p:nvPr/>
          </p:nvSpPr>
          <p:spPr bwMode="auto">
            <a:xfrm rot="-2700000">
              <a:off x="3310" y="2878"/>
              <a:ext cx="707"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Stirling Engine </a:t>
              </a:r>
              <a:endParaRPr lang="en-US" b="1">
                <a:latin typeface="Arial" charset="0"/>
              </a:endParaRPr>
            </a:p>
          </p:txBody>
        </p:sp>
        <p:sp>
          <p:nvSpPr>
            <p:cNvPr id="85058" name="Rectangle 64"/>
            <p:cNvSpPr>
              <a:spLocks noChangeArrowheads="1"/>
            </p:cNvSpPr>
            <p:nvPr/>
          </p:nvSpPr>
          <p:spPr bwMode="auto">
            <a:xfrm rot="-2700000">
              <a:off x="3530" y="2934"/>
              <a:ext cx="852"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Small steam cycle </a:t>
              </a:r>
              <a:endParaRPr lang="en-US" b="1">
                <a:latin typeface="Arial" charset="0"/>
              </a:endParaRPr>
            </a:p>
          </p:txBody>
        </p:sp>
        <p:sp>
          <p:nvSpPr>
            <p:cNvPr id="85059" name="Rectangle 65"/>
            <p:cNvSpPr>
              <a:spLocks noChangeArrowheads="1"/>
            </p:cNvSpPr>
            <p:nvPr/>
          </p:nvSpPr>
          <p:spPr bwMode="auto">
            <a:xfrm rot="-2700000">
              <a:off x="3797" y="2974"/>
              <a:ext cx="924" cy="113"/>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Anaerobic digestion</a:t>
              </a:r>
              <a:endParaRPr lang="en-US" b="1">
                <a:latin typeface="Arial" charset="0"/>
              </a:endParaRPr>
            </a:p>
          </p:txBody>
        </p:sp>
        <p:sp>
          <p:nvSpPr>
            <p:cNvPr id="85060" name="Rectangle 66"/>
            <p:cNvSpPr>
              <a:spLocks noChangeArrowheads="1"/>
            </p:cNvSpPr>
            <p:nvPr/>
          </p:nvSpPr>
          <p:spPr bwMode="auto">
            <a:xfrm>
              <a:off x="1037" y="1005"/>
              <a:ext cx="1950" cy="115"/>
            </a:xfrm>
            <a:prstGeom prst="rect">
              <a:avLst/>
            </a:prstGeom>
            <a:noFill/>
            <a:ln w="9525">
              <a:noFill/>
              <a:miter lim="800000"/>
              <a:headEnd/>
              <a:tailEnd/>
            </a:ln>
          </p:spPr>
          <p:txBody>
            <a:bodyPr/>
            <a:lstStyle/>
            <a:p>
              <a:endParaRPr lang="en-US" sz="1800">
                <a:solidFill>
                  <a:srgbClr val="003300"/>
                </a:solidFill>
              </a:endParaRPr>
            </a:p>
          </p:txBody>
        </p:sp>
        <p:sp>
          <p:nvSpPr>
            <p:cNvPr id="85061" name="Rectangle 67"/>
            <p:cNvSpPr>
              <a:spLocks noChangeArrowheads="1"/>
            </p:cNvSpPr>
            <p:nvPr/>
          </p:nvSpPr>
          <p:spPr bwMode="auto">
            <a:xfrm>
              <a:off x="1096" y="1041"/>
              <a:ext cx="60" cy="61"/>
            </a:xfrm>
            <a:prstGeom prst="rect">
              <a:avLst/>
            </a:prstGeom>
            <a:solidFill>
              <a:srgbClr val="993366"/>
            </a:solidFill>
            <a:ln w="9525">
              <a:solidFill>
                <a:srgbClr val="000000"/>
              </a:solidFill>
              <a:miter lim="800000"/>
              <a:headEnd/>
              <a:tailEnd/>
            </a:ln>
          </p:spPr>
          <p:txBody>
            <a:bodyPr/>
            <a:lstStyle/>
            <a:p>
              <a:endParaRPr lang="en-US" sz="1800">
                <a:solidFill>
                  <a:srgbClr val="003300"/>
                </a:solidFill>
              </a:endParaRPr>
            </a:p>
          </p:txBody>
        </p:sp>
        <p:sp>
          <p:nvSpPr>
            <p:cNvPr id="85062" name="Rectangle 68"/>
            <p:cNvSpPr>
              <a:spLocks noChangeArrowheads="1"/>
            </p:cNvSpPr>
            <p:nvPr/>
          </p:nvSpPr>
          <p:spPr bwMode="auto">
            <a:xfrm>
              <a:off x="1180" y="1015"/>
              <a:ext cx="1767" cy="115"/>
            </a:xfrm>
            <a:prstGeom prst="rect">
              <a:avLst/>
            </a:prstGeom>
            <a:noFill/>
            <a:ln w="9525">
              <a:noFill/>
              <a:miter lim="800000"/>
              <a:headEnd/>
              <a:tailEnd/>
            </a:ln>
          </p:spPr>
          <p:txBody>
            <a:bodyPr wrap="none" lIns="0" tIns="0" rIns="0" bIns="0">
              <a:spAutoFit/>
            </a:bodyPr>
            <a:lstStyle/>
            <a:p>
              <a:pPr>
                <a:spcBef>
                  <a:spcPct val="50000"/>
                </a:spcBef>
              </a:pPr>
              <a:r>
                <a:rPr lang="en-US" sz="1200" b="1">
                  <a:solidFill>
                    <a:srgbClr val="000000"/>
                  </a:solidFill>
                  <a:latin typeface="Arial" charset="0"/>
                </a:rPr>
                <a:t>Typical electricity cost range in $/MWh</a:t>
              </a:r>
              <a:endParaRPr lang="en-US" b="1">
                <a:latin typeface="Arial" charset="0"/>
              </a:endParaRPr>
            </a:p>
          </p:txBody>
        </p:sp>
      </p:grpSp>
      <p:sp>
        <p:nvSpPr>
          <p:cNvPr id="84999" name="Text Box 69"/>
          <p:cNvSpPr txBox="1">
            <a:spLocks noChangeArrowheads="1"/>
          </p:cNvSpPr>
          <p:nvPr/>
        </p:nvSpPr>
        <p:spPr bwMode="auto">
          <a:xfrm>
            <a:off x="876300" y="5514975"/>
            <a:ext cx="8010525" cy="1584325"/>
          </a:xfrm>
          <a:prstGeom prst="rect">
            <a:avLst/>
          </a:prstGeom>
          <a:noFill/>
          <a:ln w="9525" algn="ctr">
            <a:noFill/>
            <a:miter lim="800000"/>
            <a:headEnd/>
            <a:tailEnd/>
          </a:ln>
        </p:spPr>
        <p:txBody>
          <a:bodyPr>
            <a:spAutoFit/>
          </a:bodyPr>
          <a:lstStyle/>
          <a:p>
            <a:pPr>
              <a:spcBef>
                <a:spcPct val="50000"/>
              </a:spcBef>
            </a:pPr>
            <a:r>
              <a:rPr lang="en-US" sz="1400">
                <a:latin typeface="Arial" charset="0"/>
              </a:rPr>
              <a:t>Bioelectricity is still not the low cost source… but the world is dynamic</a:t>
            </a:r>
          </a:p>
          <a:p>
            <a:pPr>
              <a:spcBef>
                <a:spcPct val="50000"/>
              </a:spcBef>
            </a:pPr>
            <a:r>
              <a:rPr lang="en-US" sz="1400">
                <a:latin typeface="Arial" charset="0"/>
              </a:rPr>
              <a:t>Generally established technologies, but biggest future cost decrease likely associated with     	gasification (and increases with fossil fuels)</a:t>
            </a:r>
          </a:p>
          <a:p>
            <a:pPr>
              <a:spcBef>
                <a:spcPct val="50000"/>
              </a:spcBef>
            </a:pPr>
            <a:r>
              <a:rPr lang="en-US" sz="1400">
                <a:latin typeface="Arial" charset="0"/>
              </a:rPr>
              <a:t>		Large differences in costs within technologies = f(feedstock, scale)</a:t>
            </a:r>
          </a:p>
          <a:p>
            <a:pPr>
              <a:spcBef>
                <a:spcPct val="50000"/>
              </a:spcBef>
            </a:pPr>
            <a:endParaRPr lang="en-US" sz="1800" b="1">
              <a:latin typeface="Arial" charset="0"/>
            </a:endParaRPr>
          </a:p>
        </p:txBody>
      </p:sp>
      <p:sp>
        <p:nvSpPr>
          <p:cNvPr id="85000" name="TextBox 70"/>
          <p:cNvSpPr txBox="1">
            <a:spLocks noChangeArrowheads="1"/>
          </p:cNvSpPr>
          <p:nvPr/>
        </p:nvSpPr>
        <p:spPr bwMode="auto">
          <a:xfrm>
            <a:off x="571500" y="923925"/>
            <a:ext cx="7953375" cy="830263"/>
          </a:xfrm>
          <a:prstGeom prst="rect">
            <a:avLst/>
          </a:prstGeom>
          <a:noFill/>
          <a:ln w="9525">
            <a:noFill/>
            <a:miter lim="800000"/>
            <a:headEnd/>
            <a:tailEnd/>
          </a:ln>
        </p:spPr>
        <p:txBody>
          <a:bodyPr>
            <a:spAutoFit/>
          </a:bodyPr>
          <a:lstStyle/>
          <a:p>
            <a:r>
              <a:rPr lang="en-US" sz="2400"/>
              <a:t>Generation Costs of Bioelectricity and Competing Conversion Technologies</a:t>
            </a:r>
            <a:endParaRPr lang="en-CA"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3"/>
          <p:cNvSpPr>
            <a:spLocks noGrp="1"/>
          </p:cNvSpPr>
          <p:nvPr>
            <p:ph type="sldNum" sz="quarter" idx="12"/>
          </p:nvPr>
        </p:nvSpPr>
        <p:spPr>
          <a:noFill/>
        </p:spPr>
        <p:txBody>
          <a:bodyPr/>
          <a:lstStyle/>
          <a:p>
            <a:fld id="{CB490B9F-EDBA-4A6F-B659-9B8E4AB2DCF8}" type="slidenum">
              <a:rPr lang="en-US" smtClean="0"/>
              <a:pPr/>
              <a:t>36</a:t>
            </a:fld>
            <a:endParaRPr lang="en-US" smtClean="0"/>
          </a:p>
        </p:txBody>
      </p:sp>
      <p:sp>
        <p:nvSpPr>
          <p:cNvPr id="87042" name="Rectangle 2"/>
          <p:cNvSpPr>
            <a:spLocks noChangeArrowheads="1"/>
          </p:cNvSpPr>
          <p:nvPr/>
        </p:nvSpPr>
        <p:spPr bwMode="auto">
          <a:xfrm>
            <a:off x="900113" y="1125538"/>
            <a:ext cx="7848600" cy="2989262"/>
          </a:xfrm>
          <a:prstGeom prst="rect">
            <a:avLst/>
          </a:prstGeom>
          <a:noFill/>
          <a:ln w="9525">
            <a:noFill/>
            <a:miter lim="800000"/>
            <a:headEnd/>
            <a:tailEnd/>
          </a:ln>
        </p:spPr>
        <p:txBody>
          <a:bodyPr/>
          <a:lstStyle/>
          <a:p>
            <a:pPr marL="419100" indent="-419100">
              <a:lnSpc>
                <a:spcPct val="115000"/>
              </a:lnSpc>
              <a:spcBef>
                <a:spcPct val="50000"/>
              </a:spcBef>
            </a:pPr>
            <a:r>
              <a:rPr lang="en-US" sz="1400" b="1">
                <a:solidFill>
                  <a:srgbClr val="003300"/>
                </a:solidFill>
              </a:rPr>
              <a:t>Feedstock &amp; Scale:</a:t>
            </a:r>
          </a:p>
          <a:p>
            <a:pPr marL="419100" indent="-419100">
              <a:lnSpc>
                <a:spcPct val="115000"/>
              </a:lnSpc>
              <a:spcBef>
                <a:spcPct val="50000"/>
              </a:spcBef>
              <a:buFontTx/>
              <a:buChar char="•"/>
            </a:pPr>
            <a:r>
              <a:rPr lang="en-US" sz="1400">
                <a:solidFill>
                  <a:srgbClr val="003300"/>
                </a:solidFill>
              </a:rPr>
              <a:t>Does the distributed nature of biomass preclude the achievement of economies of scale needed to profitably convert biomass to fuels &amp; chemicals? </a:t>
            </a:r>
          </a:p>
          <a:p>
            <a:pPr marL="838200" lvl="1" indent="-381000">
              <a:lnSpc>
                <a:spcPct val="115000"/>
              </a:lnSpc>
              <a:spcBef>
                <a:spcPct val="50000"/>
              </a:spcBef>
              <a:buFontTx/>
              <a:buChar char="–"/>
            </a:pPr>
            <a:r>
              <a:rPr lang="en-US" sz="1400">
                <a:solidFill>
                  <a:srgbClr val="003300"/>
                </a:solidFill>
              </a:rPr>
              <a:t>Modern pulp &amp; paper mill handles ~2 million BDMT of wood/year.</a:t>
            </a:r>
          </a:p>
          <a:p>
            <a:pPr marL="838200" lvl="1" indent="-381000">
              <a:lnSpc>
                <a:spcPct val="115000"/>
              </a:lnSpc>
              <a:spcBef>
                <a:spcPct val="50000"/>
              </a:spcBef>
              <a:buFontTx/>
              <a:buChar char="–"/>
            </a:pPr>
            <a:r>
              <a:rPr lang="en-US" sz="1400">
                <a:solidFill>
                  <a:srgbClr val="003300"/>
                </a:solidFill>
              </a:rPr>
              <a:t>World-scale 100-million-gallon cellulosic ethanol plant requires ~1.2 million BDMT of wood.</a:t>
            </a:r>
          </a:p>
          <a:p>
            <a:pPr marL="838200" lvl="1" indent="-381000">
              <a:lnSpc>
                <a:spcPct val="115000"/>
              </a:lnSpc>
              <a:spcBef>
                <a:spcPct val="50000"/>
              </a:spcBef>
              <a:buFontTx/>
              <a:buChar char="–"/>
            </a:pPr>
            <a:r>
              <a:rPr lang="en-US" sz="1400">
                <a:solidFill>
                  <a:srgbClr val="003300"/>
                </a:solidFill>
              </a:rPr>
              <a:t>Large petroleum refineries use as much as 19 million tons of crude oil/year.</a:t>
            </a:r>
          </a:p>
          <a:p>
            <a:pPr marL="419100" indent="-419100">
              <a:lnSpc>
                <a:spcPct val="115000"/>
              </a:lnSpc>
              <a:spcBef>
                <a:spcPct val="50000"/>
              </a:spcBef>
              <a:buFontTx/>
              <a:buChar char="•"/>
            </a:pPr>
            <a:endParaRPr lang="en-US" sz="1400">
              <a:solidFill>
                <a:srgbClr val="003300"/>
              </a:solidFill>
            </a:endParaRPr>
          </a:p>
          <a:p>
            <a:pPr marL="419100" indent="-419100">
              <a:lnSpc>
                <a:spcPct val="115000"/>
              </a:lnSpc>
              <a:spcBef>
                <a:spcPct val="50000"/>
              </a:spcBef>
              <a:buFontTx/>
              <a:buChar char="•"/>
            </a:pPr>
            <a:r>
              <a:rPr lang="en-US" sz="1400">
                <a:solidFill>
                  <a:srgbClr val="003300"/>
                </a:solidFill>
              </a:rPr>
              <a:t>Not necessarily, but it depends on the value of what is being produced.</a:t>
            </a:r>
          </a:p>
          <a:p>
            <a:pPr marL="419100" indent="-419100">
              <a:lnSpc>
                <a:spcPct val="115000"/>
              </a:lnSpc>
              <a:spcBef>
                <a:spcPct val="50000"/>
              </a:spcBef>
              <a:buFontTx/>
              <a:buChar char="•"/>
            </a:pPr>
            <a:endParaRPr lang="en-US" sz="1400">
              <a:solidFill>
                <a:srgbClr val="003300"/>
              </a:solidFill>
            </a:endParaRPr>
          </a:p>
          <a:p>
            <a:pPr marL="419100" indent="-419100">
              <a:lnSpc>
                <a:spcPct val="115000"/>
              </a:lnSpc>
              <a:spcBef>
                <a:spcPct val="50000"/>
              </a:spcBef>
              <a:buFontTx/>
              <a:buChar char="•"/>
            </a:pPr>
            <a:r>
              <a:rPr lang="en-US" sz="1400">
                <a:solidFill>
                  <a:srgbClr val="003300"/>
                </a:solidFill>
              </a:rPr>
              <a:t>The higher the cost of the delivered biomass, the more of an incentive to produce a higher-valued product (e.g., bio-chemicals).</a:t>
            </a:r>
          </a:p>
          <a:p>
            <a:pPr marL="419100" indent="-419100">
              <a:lnSpc>
                <a:spcPct val="115000"/>
              </a:lnSpc>
              <a:spcBef>
                <a:spcPct val="20000"/>
              </a:spcBef>
              <a:buFontTx/>
              <a:buChar char="•"/>
            </a:pPr>
            <a:endParaRPr lang="en-US" sz="1400">
              <a:solidFill>
                <a:srgbClr val="003300"/>
              </a:solidFill>
            </a:endParaRPr>
          </a:p>
        </p:txBody>
      </p:sp>
      <p:sp>
        <p:nvSpPr>
          <p:cNvPr id="87043"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endParaRPr lang="en-US" sz="4400">
              <a:solidFill>
                <a:schemeClr val="tx2"/>
              </a:solidFill>
            </a:endParaRPr>
          </a:p>
        </p:txBody>
      </p:sp>
      <p:sp>
        <p:nvSpPr>
          <p:cNvPr id="87044" name="Text Box 4"/>
          <p:cNvSpPr txBox="1">
            <a:spLocks noChangeArrowheads="1"/>
          </p:cNvSpPr>
          <p:nvPr/>
        </p:nvSpPr>
        <p:spPr bwMode="auto">
          <a:xfrm>
            <a:off x="1933575" y="200025"/>
            <a:ext cx="4933950" cy="427038"/>
          </a:xfrm>
          <a:prstGeom prst="rect">
            <a:avLst/>
          </a:prstGeom>
          <a:noFill/>
          <a:ln w="9525">
            <a:noFill/>
            <a:miter lim="800000"/>
            <a:headEnd/>
            <a:tailEnd/>
          </a:ln>
        </p:spPr>
        <p:txBody>
          <a:bodyPr lIns="0" tIns="0" rIns="0" bIns="0">
            <a:spAutoFit/>
          </a:bodyPr>
          <a:lstStyle/>
          <a:p>
            <a:pPr>
              <a:spcBef>
                <a:spcPct val="50000"/>
              </a:spcBef>
            </a:pPr>
            <a:r>
              <a:rPr lang="en-US">
                <a:solidFill>
                  <a:schemeClr val="bg1"/>
                </a:solidFill>
              </a:rPr>
              <a:t>      </a:t>
            </a:r>
          </a:p>
        </p:txBody>
      </p:sp>
      <p:pic>
        <p:nvPicPr>
          <p:cNvPr id="87045"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87046" name="Text Box 6"/>
          <p:cNvSpPr txBox="1">
            <a:spLocks noChangeArrowheads="1"/>
          </p:cNvSpPr>
          <p:nvPr/>
        </p:nvSpPr>
        <p:spPr bwMode="auto">
          <a:xfrm>
            <a:off x="827088" y="11906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Analytical Implications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3"/>
          <p:cNvSpPr>
            <a:spLocks noGrp="1"/>
          </p:cNvSpPr>
          <p:nvPr>
            <p:ph type="sldNum" sz="quarter" idx="12"/>
          </p:nvPr>
        </p:nvSpPr>
        <p:spPr>
          <a:noFill/>
        </p:spPr>
        <p:txBody>
          <a:bodyPr/>
          <a:lstStyle/>
          <a:p>
            <a:fld id="{A6DE8DFE-CAF1-4C9D-99FB-FD9229E800FB}" type="slidenum">
              <a:rPr lang="en-US" smtClean="0"/>
              <a:pPr/>
              <a:t>37</a:t>
            </a:fld>
            <a:endParaRPr lang="en-US" smtClean="0"/>
          </a:p>
        </p:txBody>
      </p:sp>
      <p:sp>
        <p:nvSpPr>
          <p:cNvPr id="89090" name="Rectangle 4"/>
          <p:cNvSpPr>
            <a:spLocks noGrp="1" noChangeArrowheads="1"/>
          </p:cNvSpPr>
          <p:nvPr>
            <p:ph type="title" idx="4294967295"/>
          </p:nvPr>
        </p:nvSpPr>
        <p:spPr>
          <a:xfrm>
            <a:off x="666750" y="866775"/>
            <a:ext cx="7762875" cy="692150"/>
          </a:xfrm>
        </p:spPr>
        <p:txBody>
          <a:bodyPr/>
          <a:lstStyle/>
          <a:p>
            <a:pPr eaLnBrk="1" hangingPunct="1"/>
            <a:r>
              <a:rPr lang="en-US" sz="1800" b="1" smtClean="0"/>
              <a:t> Technologies Already Exist Which Can Provide Competitive Entry into Bio-based Chemicals and Target Market Segments</a:t>
            </a:r>
          </a:p>
        </p:txBody>
      </p:sp>
      <p:sp>
        <p:nvSpPr>
          <p:cNvPr id="89091" name="Text Box 5"/>
          <p:cNvSpPr txBox="1">
            <a:spLocks noChangeArrowheads="1"/>
          </p:cNvSpPr>
          <p:nvPr/>
        </p:nvSpPr>
        <p:spPr bwMode="auto">
          <a:xfrm>
            <a:off x="1685925" y="5219700"/>
            <a:ext cx="5610225" cy="153988"/>
          </a:xfrm>
          <a:prstGeom prst="rect">
            <a:avLst/>
          </a:prstGeom>
          <a:noFill/>
          <a:ln w="9525" algn="ctr">
            <a:noFill/>
            <a:miter lim="800000"/>
            <a:headEnd/>
            <a:tailEnd/>
          </a:ln>
        </p:spPr>
        <p:txBody>
          <a:bodyPr lIns="0" tIns="0" rIns="0" bIns="0">
            <a:spAutoFit/>
          </a:bodyPr>
          <a:lstStyle/>
          <a:p>
            <a:pPr algn="ctr">
              <a:spcBef>
                <a:spcPct val="50000"/>
              </a:spcBef>
            </a:pPr>
            <a:r>
              <a:rPr lang="en-US" sz="1000">
                <a:latin typeface="Arial" charset="0"/>
              </a:rPr>
              <a:t>Source: BlueFire Ethanol Inc.</a:t>
            </a:r>
          </a:p>
        </p:txBody>
      </p:sp>
      <p:pic>
        <p:nvPicPr>
          <p:cNvPr id="89092" name="Picture 6"/>
          <p:cNvPicPr>
            <a:picLocks noChangeAspect="1" noChangeArrowheads="1"/>
          </p:cNvPicPr>
          <p:nvPr/>
        </p:nvPicPr>
        <p:blipFill>
          <a:blip r:embed="rId3"/>
          <a:srcRect/>
          <a:stretch>
            <a:fillRect/>
          </a:stretch>
        </p:blipFill>
        <p:spPr bwMode="auto">
          <a:xfrm>
            <a:off x="1109663" y="1530350"/>
            <a:ext cx="6829425" cy="3613150"/>
          </a:xfrm>
          <a:prstGeom prst="rect">
            <a:avLst/>
          </a:prstGeom>
          <a:noFill/>
          <a:ln w="9525">
            <a:noFill/>
            <a:miter lim="800000"/>
            <a:headEnd/>
            <a:tailEnd/>
          </a:ln>
        </p:spPr>
      </p:pic>
      <p:sp>
        <p:nvSpPr>
          <p:cNvPr id="89093" name="Rectangle 2"/>
          <p:cNvSpPr>
            <a:spLocks noChangeArrowheads="1"/>
          </p:cNvSpPr>
          <p:nvPr/>
        </p:nvSpPr>
        <p:spPr bwMode="auto">
          <a:xfrm>
            <a:off x="331788" y="0"/>
            <a:ext cx="8586787" cy="785813"/>
          </a:xfrm>
          <a:prstGeom prst="rect">
            <a:avLst/>
          </a:prstGeom>
          <a:noFill/>
          <a:ln w="9525">
            <a:noFill/>
            <a:miter lim="800000"/>
            <a:headEnd/>
            <a:tailEnd/>
          </a:ln>
        </p:spPr>
        <p:txBody>
          <a:bodyPr/>
          <a:lstStyle/>
          <a:p>
            <a:pPr algn="ctr" eaLnBrk="0" hangingPunct="0"/>
            <a:r>
              <a:rPr lang="en-US">
                <a:solidFill>
                  <a:schemeClr val="bg1"/>
                </a:solidFill>
              </a:rPr>
              <a:t>Analytical Implications</a:t>
            </a:r>
          </a:p>
        </p:txBody>
      </p:sp>
      <p:pic>
        <p:nvPicPr>
          <p:cNvPr id="89094" name="Picture 2" descr="CIBC_WOM_2C_RGB"/>
          <p:cNvPicPr>
            <a:picLocks noChangeAspect="1" noChangeArrowheads="1"/>
          </p:cNvPicPr>
          <p:nvPr/>
        </p:nvPicPr>
        <p:blipFill>
          <a:blip r:embed="rId4"/>
          <a:srcRect/>
          <a:stretch>
            <a:fillRect/>
          </a:stretch>
        </p:blipFill>
        <p:spPr bwMode="auto">
          <a:xfrm>
            <a:off x="0" y="5954713"/>
            <a:ext cx="2411413" cy="903287"/>
          </a:xfrm>
          <a:prstGeom prst="rect">
            <a:avLst/>
          </a:prstGeom>
          <a:noFill/>
          <a:ln w="9525">
            <a:noFill/>
            <a:miter lim="800000"/>
            <a:headEnd/>
            <a:tailEnd/>
          </a:ln>
        </p:spPr>
      </p:pic>
      <p:sp>
        <p:nvSpPr>
          <p:cNvPr id="89095" name="TextBox 7"/>
          <p:cNvSpPr txBox="1">
            <a:spLocks noChangeArrowheads="1"/>
          </p:cNvSpPr>
          <p:nvPr/>
        </p:nvSpPr>
        <p:spPr bwMode="auto">
          <a:xfrm>
            <a:off x="390525" y="5362575"/>
            <a:ext cx="8610600" cy="738188"/>
          </a:xfrm>
          <a:prstGeom prst="rect">
            <a:avLst/>
          </a:prstGeom>
          <a:noFill/>
          <a:ln w="9525">
            <a:noFill/>
            <a:miter lim="800000"/>
            <a:headEnd/>
            <a:tailEnd/>
          </a:ln>
        </p:spPr>
        <p:txBody>
          <a:bodyPr>
            <a:spAutoFit/>
          </a:bodyPr>
          <a:lstStyle/>
          <a:p>
            <a:pPr>
              <a:buFont typeface="Arial" charset="0"/>
              <a:buChar char="•"/>
            </a:pPr>
            <a:r>
              <a:rPr lang="en-US" sz="1400" b="1"/>
              <a:t>  If wood is expensive, need to produce higher valued products.</a:t>
            </a:r>
          </a:p>
          <a:p>
            <a:pPr>
              <a:buFont typeface="Arial" charset="0"/>
              <a:buChar char="•"/>
            </a:pPr>
            <a:r>
              <a:rPr lang="en-US" sz="1400" b="1"/>
              <a:t>  Many bio-chemicals can be produced, but the production and marketing is quite complex  -  need partners.</a:t>
            </a:r>
            <a:endParaRPr lang="en-CA" sz="1400" b="1"/>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idx="4294967295"/>
          </p:nvPr>
        </p:nvSpPr>
        <p:spPr bwMode="black">
          <a:xfrm>
            <a:off x="539750" y="-180975"/>
            <a:ext cx="7916863" cy="1000125"/>
          </a:xfrm>
        </p:spPr>
        <p:txBody>
          <a:bodyPr/>
          <a:lstStyle/>
          <a:p>
            <a:pPr eaLnBrk="1" hangingPunct="1">
              <a:defRPr/>
            </a:pPr>
            <a:r>
              <a:rPr lang="en-US" sz="2800" dirty="0" smtClean="0">
                <a:solidFill>
                  <a:schemeClr val="accent3"/>
                </a:solidFill>
                <a:latin typeface="Verdana" pitchFamily="34" charset="0"/>
              </a:rPr>
              <a:t>Organizational Implications</a:t>
            </a:r>
          </a:p>
        </p:txBody>
      </p:sp>
      <p:sp>
        <p:nvSpPr>
          <p:cNvPr id="91138" name="Rectangle 3"/>
          <p:cNvSpPr>
            <a:spLocks noGrp="1" noChangeArrowheads="1"/>
          </p:cNvSpPr>
          <p:nvPr>
            <p:ph type="body" idx="4294967295"/>
          </p:nvPr>
        </p:nvSpPr>
        <p:spPr>
          <a:xfrm>
            <a:off x="792163" y="1052513"/>
            <a:ext cx="7596187" cy="4321175"/>
          </a:xfrm>
        </p:spPr>
        <p:txBody>
          <a:bodyPr/>
          <a:lstStyle/>
          <a:p>
            <a:pPr marL="609600" indent="-609600" eaLnBrk="1" hangingPunct="1">
              <a:lnSpc>
                <a:spcPct val="110000"/>
              </a:lnSpc>
              <a:spcBef>
                <a:spcPct val="40000"/>
              </a:spcBef>
            </a:pPr>
            <a:endParaRPr lang="en-US" sz="2400" smtClean="0"/>
          </a:p>
          <a:p>
            <a:pPr marL="609600" indent="-609600" eaLnBrk="1" hangingPunct="1">
              <a:lnSpc>
                <a:spcPct val="110000"/>
              </a:lnSpc>
              <a:spcBef>
                <a:spcPct val="40000"/>
              </a:spcBef>
            </a:pPr>
            <a:r>
              <a:rPr lang="en-US" sz="2400" b="1" smtClean="0"/>
              <a:t>Need to break out of our sectorial silos</a:t>
            </a:r>
          </a:p>
          <a:p>
            <a:pPr marL="1104900" lvl="1" indent="-533400" eaLnBrk="1" hangingPunct="1">
              <a:lnSpc>
                <a:spcPct val="110000"/>
              </a:lnSpc>
              <a:spcBef>
                <a:spcPct val="40000"/>
              </a:spcBef>
            </a:pPr>
            <a:r>
              <a:rPr lang="en-US" sz="2400" b="1" smtClean="0"/>
              <a:t>At HQ, develop more “virtual” teams that cut across sectors.</a:t>
            </a:r>
          </a:p>
          <a:p>
            <a:pPr marL="1104900" lvl="1" indent="-533400" eaLnBrk="1" hangingPunct="1">
              <a:lnSpc>
                <a:spcPct val="110000"/>
              </a:lnSpc>
              <a:spcBef>
                <a:spcPct val="40000"/>
              </a:spcBef>
            </a:pPr>
            <a:r>
              <a:rPr lang="en-US" sz="2400" b="1" smtClean="0"/>
              <a:t>For forestry organizations (provided the big picture themes are understood and communicated), move the  decision making closer to the land-base.</a:t>
            </a:r>
            <a:r>
              <a:rPr lang="en-US" b="1" smtClean="0"/>
              <a:t> </a:t>
            </a:r>
          </a:p>
        </p:txBody>
      </p:sp>
      <p:pic>
        <p:nvPicPr>
          <p:cNvPr id="91139"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445547F-5CA1-4615-9593-7B3C8542963C}" type="slidenum">
              <a:rPr lang="en-US" sz="1400">
                <a:latin typeface="Arial" charset="0"/>
              </a:rPr>
              <a:pPr algn="r"/>
              <a:t>39</a:t>
            </a:fld>
            <a:endParaRPr lang="en-US" sz="1400">
              <a:latin typeface="Arial" charset="0"/>
            </a:endParaRPr>
          </a:p>
        </p:txBody>
      </p:sp>
      <p:sp>
        <p:nvSpPr>
          <p:cNvPr id="93186" name="Rectangle 2"/>
          <p:cNvSpPr>
            <a:spLocks noChangeArrowheads="1"/>
          </p:cNvSpPr>
          <p:nvPr/>
        </p:nvSpPr>
        <p:spPr bwMode="auto">
          <a:xfrm>
            <a:off x="434975" y="549275"/>
            <a:ext cx="8350250" cy="3565525"/>
          </a:xfrm>
          <a:prstGeom prst="rect">
            <a:avLst/>
          </a:prstGeom>
          <a:noFill/>
          <a:ln w="9525">
            <a:noFill/>
            <a:miter lim="800000"/>
            <a:headEnd/>
            <a:tailEnd/>
          </a:ln>
        </p:spPr>
        <p:txBody>
          <a:bodyPr/>
          <a:lstStyle/>
          <a:p>
            <a:pPr marL="419100" indent="-419100">
              <a:lnSpc>
                <a:spcPct val="75000"/>
              </a:lnSpc>
              <a:spcBef>
                <a:spcPct val="50000"/>
              </a:spcBef>
            </a:pPr>
            <a:r>
              <a:rPr lang="en-US" sz="2000" b="1">
                <a:solidFill>
                  <a:srgbClr val="003300"/>
                </a:solidFill>
              </a:rPr>
              <a:t>	</a:t>
            </a:r>
          </a:p>
          <a:p>
            <a:pPr marL="419100" indent="-419100">
              <a:lnSpc>
                <a:spcPct val="75000"/>
              </a:lnSpc>
              <a:spcBef>
                <a:spcPct val="50000"/>
              </a:spcBef>
            </a:pPr>
            <a:r>
              <a:rPr lang="en-US" sz="2000" b="1">
                <a:solidFill>
                  <a:srgbClr val="003300"/>
                </a:solidFill>
              </a:rPr>
              <a:t>	To deal with these challenges, companies are having to realign the supply chain &amp; play to their relative strengths.</a:t>
            </a:r>
          </a:p>
          <a:p>
            <a:pPr marL="419100" indent="-419100">
              <a:lnSpc>
                <a:spcPct val="75000"/>
              </a:lnSpc>
              <a:spcBef>
                <a:spcPct val="50000"/>
              </a:spcBef>
            </a:pPr>
            <a:endParaRPr lang="en-US" sz="2000" b="1">
              <a:solidFill>
                <a:srgbClr val="003300"/>
              </a:solidFill>
            </a:endParaRPr>
          </a:p>
          <a:p>
            <a:pPr marL="419100" indent="-419100">
              <a:lnSpc>
                <a:spcPct val="75000"/>
              </a:lnSpc>
              <a:spcBef>
                <a:spcPct val="50000"/>
              </a:spcBef>
            </a:pPr>
            <a:r>
              <a:rPr lang="en-US" sz="2000" b="1">
                <a:solidFill>
                  <a:srgbClr val="003300"/>
                </a:solidFill>
              </a:rPr>
              <a:t>	Need for strategic alliances across sectors……</a:t>
            </a:r>
          </a:p>
          <a:p>
            <a:pPr marL="419100" indent="-419100">
              <a:lnSpc>
                <a:spcPct val="75000"/>
              </a:lnSpc>
              <a:spcBef>
                <a:spcPct val="50000"/>
              </a:spcBef>
            </a:pPr>
            <a:endParaRPr lang="en-US" sz="2000" b="1">
              <a:solidFill>
                <a:srgbClr val="003300"/>
              </a:solidFill>
            </a:endParaRPr>
          </a:p>
          <a:p>
            <a:pPr marL="419100" indent="-419100">
              <a:lnSpc>
                <a:spcPct val="75000"/>
              </a:lnSpc>
              <a:spcBef>
                <a:spcPct val="50000"/>
              </a:spcBef>
            </a:pPr>
            <a:r>
              <a:rPr lang="en-US" sz="2000" b="1">
                <a:solidFill>
                  <a:srgbClr val="003300"/>
                </a:solidFill>
              </a:rPr>
              <a:t>	……further driving the convergence between the markets for food, fuel and fiber.</a:t>
            </a:r>
          </a:p>
          <a:p>
            <a:pPr marL="838200" lvl="1" indent="-381000">
              <a:lnSpc>
                <a:spcPct val="115000"/>
              </a:lnSpc>
              <a:spcBef>
                <a:spcPct val="50000"/>
              </a:spcBef>
              <a:buFontTx/>
              <a:buChar char="–"/>
            </a:pPr>
            <a:endParaRPr lang="en-US" sz="2000" b="1">
              <a:solidFill>
                <a:srgbClr val="003300"/>
              </a:solidFill>
            </a:endParaRPr>
          </a:p>
          <a:p>
            <a:pPr marL="838200" lvl="1" indent="-381000">
              <a:lnSpc>
                <a:spcPct val="115000"/>
              </a:lnSpc>
              <a:spcBef>
                <a:spcPct val="50000"/>
              </a:spcBef>
              <a:buFontTx/>
              <a:buChar char="–"/>
            </a:pPr>
            <a:endParaRPr lang="en-US" sz="1800" b="1">
              <a:solidFill>
                <a:srgbClr val="003300"/>
              </a:solidFill>
            </a:endParaRPr>
          </a:p>
          <a:p>
            <a:pPr marL="838200" lvl="1" indent="-381000">
              <a:lnSpc>
                <a:spcPct val="115000"/>
              </a:lnSpc>
              <a:spcBef>
                <a:spcPct val="50000"/>
              </a:spcBef>
              <a:buFontTx/>
              <a:buChar char="–"/>
            </a:pPr>
            <a:endParaRPr lang="en-US" sz="2000" b="1">
              <a:solidFill>
                <a:srgbClr val="003300"/>
              </a:solidFill>
            </a:endParaRPr>
          </a:p>
          <a:p>
            <a:pPr marL="419100" indent="-419100">
              <a:lnSpc>
                <a:spcPct val="115000"/>
              </a:lnSpc>
              <a:spcBef>
                <a:spcPct val="20000"/>
              </a:spcBef>
              <a:buFontTx/>
              <a:buChar char="•"/>
            </a:pPr>
            <a:endParaRPr lang="en-US" sz="2000" b="1">
              <a:solidFill>
                <a:srgbClr val="003300"/>
              </a:solidFill>
            </a:endParaRPr>
          </a:p>
          <a:p>
            <a:pPr marL="419100" indent="-419100">
              <a:lnSpc>
                <a:spcPct val="115000"/>
              </a:lnSpc>
              <a:spcBef>
                <a:spcPct val="20000"/>
              </a:spcBef>
              <a:buFontTx/>
              <a:buChar char="•"/>
            </a:pPr>
            <a:endParaRPr lang="en-US" sz="2300" b="1">
              <a:solidFill>
                <a:srgbClr val="003300"/>
              </a:solidFill>
            </a:endParaRPr>
          </a:p>
          <a:p>
            <a:pPr marL="419100" indent="-419100">
              <a:lnSpc>
                <a:spcPct val="115000"/>
              </a:lnSpc>
              <a:spcBef>
                <a:spcPct val="20000"/>
              </a:spcBef>
              <a:buFontTx/>
              <a:buChar char="•"/>
            </a:pPr>
            <a:endParaRPr lang="en-US" sz="2300" b="1">
              <a:solidFill>
                <a:srgbClr val="003300"/>
              </a:solidFill>
            </a:endParaRPr>
          </a:p>
          <a:p>
            <a:pPr marL="419100" indent="-419100">
              <a:lnSpc>
                <a:spcPct val="115000"/>
              </a:lnSpc>
              <a:spcBef>
                <a:spcPct val="20000"/>
              </a:spcBef>
              <a:buFontTx/>
              <a:buChar char="•"/>
            </a:pPr>
            <a:endParaRPr lang="en-US" sz="2300" b="1">
              <a:solidFill>
                <a:srgbClr val="003300"/>
              </a:solidFill>
            </a:endParaRPr>
          </a:p>
        </p:txBody>
      </p:sp>
      <p:sp>
        <p:nvSpPr>
          <p:cNvPr id="93187"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r>
              <a:rPr lang="en-US" sz="4400">
                <a:solidFill>
                  <a:schemeClr val="tx2"/>
                </a:solidFill>
              </a:rPr>
              <a:t> </a:t>
            </a:r>
          </a:p>
        </p:txBody>
      </p:sp>
      <p:sp>
        <p:nvSpPr>
          <p:cNvPr id="93188" name="Text Box 5"/>
          <p:cNvSpPr txBox="1">
            <a:spLocks noChangeArrowheads="1"/>
          </p:cNvSpPr>
          <p:nvPr/>
        </p:nvSpPr>
        <p:spPr bwMode="auto">
          <a:xfrm>
            <a:off x="809625" y="257175"/>
            <a:ext cx="6657975" cy="427038"/>
          </a:xfrm>
          <a:prstGeom prst="rect">
            <a:avLst/>
          </a:prstGeom>
          <a:noFill/>
          <a:ln w="9525">
            <a:noFill/>
            <a:miter lim="800000"/>
            <a:headEnd/>
            <a:tailEnd/>
          </a:ln>
        </p:spPr>
        <p:txBody>
          <a:bodyPr lIns="0" tIns="0" rIns="0" bIns="0">
            <a:spAutoFit/>
          </a:bodyPr>
          <a:lstStyle/>
          <a:p>
            <a:pPr>
              <a:spcBef>
                <a:spcPct val="50000"/>
              </a:spcBef>
            </a:pPr>
            <a:r>
              <a:rPr lang="en-US">
                <a:solidFill>
                  <a:schemeClr val="bg1"/>
                </a:solidFill>
              </a:rPr>
              <a:t>	</a:t>
            </a:r>
          </a:p>
        </p:txBody>
      </p:sp>
      <p:sp>
        <p:nvSpPr>
          <p:cNvPr id="93189" name="TextBox 5"/>
          <p:cNvSpPr txBox="1">
            <a:spLocks noChangeArrowheads="1"/>
          </p:cNvSpPr>
          <p:nvPr/>
        </p:nvSpPr>
        <p:spPr bwMode="auto">
          <a:xfrm>
            <a:off x="1019175" y="0"/>
            <a:ext cx="6772275" cy="523875"/>
          </a:xfrm>
          <a:prstGeom prst="rect">
            <a:avLst/>
          </a:prstGeom>
          <a:noFill/>
          <a:ln w="9525">
            <a:noFill/>
            <a:miter lim="800000"/>
            <a:headEnd/>
            <a:tailEnd/>
          </a:ln>
        </p:spPr>
        <p:txBody>
          <a:bodyPr>
            <a:spAutoFit/>
          </a:bodyPr>
          <a:lstStyle/>
          <a:p>
            <a:r>
              <a:rPr lang="en-US">
                <a:solidFill>
                  <a:schemeClr val="bg1"/>
                </a:solidFill>
              </a:rPr>
              <a:t>      Organizational Implications</a:t>
            </a:r>
            <a:endParaRPr lang="en-CA">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3"/>
          <p:cNvSpPr>
            <a:spLocks noGrp="1"/>
          </p:cNvSpPr>
          <p:nvPr>
            <p:ph type="sldNum" sz="quarter" idx="12"/>
          </p:nvPr>
        </p:nvSpPr>
        <p:spPr>
          <a:noFill/>
        </p:spPr>
        <p:txBody>
          <a:bodyPr/>
          <a:lstStyle/>
          <a:p>
            <a:fld id="{D1480E0E-2655-4132-B180-5E403042CD0C}" type="slidenum">
              <a:rPr lang="en-US" smtClean="0"/>
              <a:pPr/>
              <a:t>40</a:t>
            </a:fld>
            <a:endParaRPr lang="en-US" smtClean="0"/>
          </a:p>
        </p:txBody>
      </p:sp>
      <p:sp>
        <p:nvSpPr>
          <p:cNvPr id="95234" name="Rectangle 2"/>
          <p:cNvSpPr>
            <a:spLocks noChangeArrowheads="1"/>
          </p:cNvSpPr>
          <p:nvPr/>
        </p:nvSpPr>
        <p:spPr bwMode="auto">
          <a:xfrm>
            <a:off x="900113" y="1125538"/>
            <a:ext cx="7848600" cy="2990850"/>
          </a:xfrm>
          <a:prstGeom prst="rect">
            <a:avLst/>
          </a:prstGeom>
          <a:noFill/>
          <a:ln w="9525">
            <a:noFill/>
            <a:miter lim="800000"/>
            <a:headEnd/>
            <a:tailEnd/>
          </a:ln>
        </p:spPr>
        <p:txBody>
          <a:bodyPr/>
          <a:lstStyle/>
          <a:p>
            <a:pPr marL="838200" lvl="1" indent="-381000">
              <a:lnSpc>
                <a:spcPct val="115000"/>
              </a:lnSpc>
              <a:spcBef>
                <a:spcPct val="15000"/>
              </a:spcBef>
            </a:pPr>
            <a:r>
              <a:rPr lang="en-US" sz="1800" b="1">
                <a:solidFill>
                  <a:srgbClr val="003300"/>
                </a:solidFill>
              </a:rPr>
              <a:t>Strategic Alliances: </a:t>
            </a:r>
          </a:p>
          <a:p>
            <a:pPr marL="838200" lvl="1" indent="-381000">
              <a:lnSpc>
                <a:spcPct val="115000"/>
              </a:lnSpc>
              <a:spcBef>
                <a:spcPct val="15000"/>
              </a:spcBef>
            </a:pPr>
            <a:r>
              <a:rPr lang="en-US" sz="1800" b="1">
                <a:solidFill>
                  <a:srgbClr val="003300"/>
                </a:solidFill>
              </a:rPr>
              <a:t>“Upstream” &amp; Feedstock Companies</a:t>
            </a:r>
          </a:p>
          <a:p>
            <a:pPr marL="838200" lvl="1" indent="-381000">
              <a:lnSpc>
                <a:spcPct val="115000"/>
              </a:lnSpc>
              <a:spcBef>
                <a:spcPct val="15000"/>
              </a:spcBef>
            </a:pPr>
            <a:endParaRPr lang="en-US" sz="2000" b="1">
              <a:solidFill>
                <a:srgbClr val="003300"/>
              </a:solidFill>
            </a:endParaRPr>
          </a:p>
          <a:p>
            <a:pPr marL="838200" lvl="1" indent="-381000">
              <a:lnSpc>
                <a:spcPct val="95000"/>
              </a:lnSpc>
              <a:spcBef>
                <a:spcPct val="15000"/>
              </a:spcBef>
              <a:buFontTx/>
              <a:buChar char="–"/>
            </a:pPr>
            <a:r>
              <a:rPr lang="en-US" sz="1400">
                <a:solidFill>
                  <a:srgbClr val="003300"/>
                </a:solidFill>
              </a:rPr>
              <a:t>Chevron/Weyerhaeuser for transportation fuels</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Neste Oil/Stora Enso for Fisher-Tropsch fuel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Preem Petroleum/Sodra &amp; Sveaskog for Fisher-Tropsch fuel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Andritz (Carbona)/UPM-Kymmene for Fisher-Tropsch fuel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Royal Dutch Shell/Cellana for bio-diesel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ConocoPhillips/Tyson Foods for bio-diesel</a:t>
            </a:r>
            <a:endParaRPr lang="en-US" sz="2900" b="1">
              <a:solidFill>
                <a:srgbClr val="003300"/>
              </a:solidFill>
            </a:endParaRPr>
          </a:p>
        </p:txBody>
      </p:sp>
      <p:pic>
        <p:nvPicPr>
          <p:cNvPr id="95235"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95236" name="Text Box 4"/>
          <p:cNvSpPr txBox="1">
            <a:spLocks noChangeArrowheads="1"/>
          </p:cNvSpPr>
          <p:nvPr/>
        </p:nvSpPr>
        <p:spPr bwMode="auto">
          <a:xfrm>
            <a:off x="979488" y="119063"/>
            <a:ext cx="7277100" cy="520700"/>
          </a:xfrm>
          <a:prstGeom prst="rect">
            <a:avLst/>
          </a:prstGeom>
          <a:noFill/>
          <a:ln w="9525">
            <a:noFill/>
            <a:miter lim="800000"/>
            <a:headEnd/>
            <a:tailEnd/>
          </a:ln>
        </p:spPr>
        <p:txBody>
          <a:bodyPr/>
          <a:lstStyle/>
          <a:p>
            <a:pPr>
              <a:spcBef>
                <a:spcPct val="50000"/>
              </a:spcBef>
            </a:pPr>
            <a:r>
              <a:rPr lang="en-US">
                <a:solidFill>
                  <a:schemeClr val="bg1"/>
                </a:solidFill>
              </a:rPr>
              <a:t>	Organizational Implications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3"/>
          <p:cNvSpPr>
            <a:spLocks noGrp="1"/>
          </p:cNvSpPr>
          <p:nvPr>
            <p:ph type="sldNum" sz="quarter" idx="12"/>
          </p:nvPr>
        </p:nvSpPr>
        <p:spPr>
          <a:noFill/>
        </p:spPr>
        <p:txBody>
          <a:bodyPr/>
          <a:lstStyle/>
          <a:p>
            <a:fld id="{4F811966-BE49-4777-8377-BAC15FF7C451}" type="slidenum">
              <a:rPr lang="en-US" smtClean="0"/>
              <a:pPr/>
              <a:t>41</a:t>
            </a:fld>
            <a:endParaRPr lang="en-US" smtClean="0"/>
          </a:p>
        </p:txBody>
      </p:sp>
      <p:sp>
        <p:nvSpPr>
          <p:cNvPr id="97282" name="Rectangle 2"/>
          <p:cNvSpPr>
            <a:spLocks noChangeArrowheads="1"/>
          </p:cNvSpPr>
          <p:nvPr/>
        </p:nvSpPr>
        <p:spPr bwMode="auto">
          <a:xfrm>
            <a:off x="700088" y="1971675"/>
            <a:ext cx="7848600" cy="2249488"/>
          </a:xfrm>
          <a:prstGeom prst="rect">
            <a:avLst/>
          </a:prstGeom>
          <a:noFill/>
          <a:ln w="9525">
            <a:noFill/>
            <a:miter lim="800000"/>
            <a:headEnd/>
            <a:tailEnd/>
          </a:ln>
        </p:spPr>
        <p:txBody>
          <a:bodyPr/>
          <a:lstStyle/>
          <a:p>
            <a:pPr marL="838200" lvl="1" indent="-381000">
              <a:lnSpc>
                <a:spcPct val="115000"/>
              </a:lnSpc>
              <a:spcBef>
                <a:spcPct val="15000"/>
              </a:spcBef>
              <a:buFontTx/>
              <a:buChar char="•"/>
            </a:pPr>
            <a:r>
              <a:rPr lang="en-US" sz="1400">
                <a:solidFill>
                  <a:srgbClr val="003300"/>
                </a:solidFill>
              </a:rPr>
              <a:t>Formed in February 2008, with a focus on liquid transport fuels.</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Chevron provides expertise in molecular conversion, product engineering and fuel distribution.</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Weyerhaeuser provides land, expertise in resource management, and ability to provide feedstock at scale.</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Feedstock strategy:</a:t>
            </a:r>
          </a:p>
          <a:p>
            <a:pPr marL="1143000" lvl="2" indent="-228600">
              <a:lnSpc>
                <a:spcPct val="95000"/>
              </a:lnSpc>
              <a:spcBef>
                <a:spcPct val="15000"/>
              </a:spcBef>
              <a:buFontTx/>
              <a:buChar char="–"/>
            </a:pPr>
            <a:r>
              <a:rPr lang="en-US" sz="1400">
                <a:solidFill>
                  <a:srgbClr val="003300"/>
                </a:solidFill>
              </a:rPr>
              <a:t>Inter-cropping: strips of S.Y. Pine &amp; perennial grass</a:t>
            </a:r>
          </a:p>
          <a:p>
            <a:pPr marL="1143000" lvl="2" indent="-228600">
              <a:lnSpc>
                <a:spcPct val="95000"/>
              </a:lnSpc>
              <a:spcBef>
                <a:spcPct val="15000"/>
              </a:spcBef>
              <a:buFontTx/>
              <a:buChar char="–"/>
            </a:pPr>
            <a:r>
              <a:rPr lang="en-US" sz="1400">
                <a:solidFill>
                  <a:srgbClr val="003300"/>
                </a:solidFill>
              </a:rPr>
              <a:t>Grass must not hurt quantity/quality of S.Y. Pine</a:t>
            </a:r>
          </a:p>
          <a:p>
            <a:pPr marL="1143000" lvl="2" indent="-228600">
              <a:lnSpc>
                <a:spcPct val="95000"/>
              </a:lnSpc>
              <a:spcBef>
                <a:spcPct val="15000"/>
              </a:spcBef>
              <a:buFontTx/>
              <a:buChar char="–"/>
            </a:pPr>
            <a:r>
              <a:rPr lang="en-US" sz="1400">
                <a:solidFill>
                  <a:srgbClr val="003300"/>
                </a:solidFill>
              </a:rPr>
              <a:t>Grass harvested annually for 9 years before replanting</a:t>
            </a:r>
          </a:p>
          <a:p>
            <a:pPr marL="1143000" lvl="2" indent="-228600">
              <a:lnSpc>
                <a:spcPct val="95000"/>
              </a:lnSpc>
              <a:spcBef>
                <a:spcPct val="15000"/>
              </a:spcBef>
              <a:buFontTx/>
              <a:buChar char="–"/>
            </a:pPr>
            <a:r>
              <a:rPr lang="en-US" sz="1400">
                <a:solidFill>
                  <a:srgbClr val="003300"/>
                </a:solidFill>
              </a:rPr>
              <a:t>Grass production of 10-20 BDMT/acre/year</a:t>
            </a:r>
            <a:endParaRPr lang="en-US" sz="1800" b="1">
              <a:solidFill>
                <a:srgbClr val="003300"/>
              </a:solidFill>
            </a:endParaRPr>
          </a:p>
        </p:txBody>
      </p:sp>
      <p:sp>
        <p:nvSpPr>
          <p:cNvPr id="97283" name="Rectangle 3"/>
          <p:cNvSpPr>
            <a:spLocks noChangeArrowheads="1"/>
          </p:cNvSpPr>
          <p:nvPr/>
        </p:nvSpPr>
        <p:spPr bwMode="auto">
          <a:xfrm>
            <a:off x="0" y="0"/>
            <a:ext cx="9144000" cy="1341438"/>
          </a:xfrm>
          <a:prstGeom prst="rect">
            <a:avLst/>
          </a:prstGeom>
          <a:noFill/>
          <a:ln w="9525">
            <a:noFill/>
            <a:miter lim="800000"/>
            <a:headEnd/>
            <a:tailEnd/>
          </a:ln>
        </p:spPr>
        <p:txBody>
          <a:bodyPr/>
          <a:lstStyle/>
          <a:p>
            <a:pPr algn="ctr"/>
            <a:endParaRPr lang="en-US" sz="4400">
              <a:solidFill>
                <a:schemeClr val="tx2"/>
              </a:solidFill>
            </a:endParaRPr>
          </a:p>
        </p:txBody>
      </p:sp>
      <p:pic>
        <p:nvPicPr>
          <p:cNvPr id="97284"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97285" name="Text Box 5"/>
          <p:cNvSpPr txBox="1">
            <a:spLocks noChangeArrowheads="1"/>
          </p:cNvSpPr>
          <p:nvPr/>
        </p:nvSpPr>
        <p:spPr bwMode="auto">
          <a:xfrm>
            <a:off x="1198563" y="0"/>
            <a:ext cx="6276975" cy="639763"/>
          </a:xfrm>
          <a:prstGeom prst="rect">
            <a:avLst/>
          </a:prstGeom>
          <a:noFill/>
          <a:ln w="9525">
            <a:noFill/>
            <a:miter lim="800000"/>
            <a:headEnd/>
            <a:tailEnd/>
          </a:ln>
        </p:spPr>
        <p:txBody>
          <a:bodyPr/>
          <a:lstStyle/>
          <a:p>
            <a:pPr lvl="1" algn="ctr"/>
            <a:r>
              <a:rPr lang="en-US">
                <a:solidFill>
                  <a:schemeClr val="bg1"/>
                </a:solidFill>
              </a:rPr>
              <a:t>Organizational Implications </a:t>
            </a:r>
          </a:p>
        </p:txBody>
      </p:sp>
      <p:sp>
        <p:nvSpPr>
          <p:cNvPr id="97286" name="TextBox 7"/>
          <p:cNvSpPr txBox="1">
            <a:spLocks noChangeArrowheads="1"/>
          </p:cNvSpPr>
          <p:nvPr/>
        </p:nvSpPr>
        <p:spPr bwMode="auto">
          <a:xfrm>
            <a:off x="733425" y="1047750"/>
            <a:ext cx="8410575" cy="708025"/>
          </a:xfrm>
          <a:prstGeom prst="rect">
            <a:avLst/>
          </a:prstGeom>
          <a:noFill/>
          <a:ln w="9525">
            <a:noFill/>
            <a:miter lim="800000"/>
            <a:headEnd/>
            <a:tailEnd/>
          </a:ln>
        </p:spPr>
        <p:txBody>
          <a:bodyPr>
            <a:spAutoFit/>
          </a:bodyPr>
          <a:lstStyle/>
          <a:p>
            <a:r>
              <a:rPr lang="en-US" sz="2000" b="1"/>
              <a:t>Case Study:</a:t>
            </a:r>
          </a:p>
          <a:p>
            <a:r>
              <a:rPr lang="en-US" sz="2000" b="1"/>
              <a:t>Catchlight Energy - Weyerhaeuser &amp; Chevron JV</a:t>
            </a:r>
            <a:endParaRPr lang="en-CA" sz="2000" b="1"/>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3"/>
          <p:cNvSpPr>
            <a:spLocks noGrp="1"/>
          </p:cNvSpPr>
          <p:nvPr>
            <p:ph type="sldNum" sz="quarter" idx="12"/>
          </p:nvPr>
        </p:nvSpPr>
        <p:spPr>
          <a:noFill/>
        </p:spPr>
        <p:txBody>
          <a:bodyPr/>
          <a:lstStyle/>
          <a:p>
            <a:fld id="{082E8894-F900-43D8-811D-39EBCA5CC9D8}" type="slidenum">
              <a:rPr lang="en-US" smtClean="0"/>
              <a:pPr/>
              <a:t>42</a:t>
            </a:fld>
            <a:endParaRPr lang="en-US" smtClean="0"/>
          </a:p>
        </p:txBody>
      </p:sp>
      <p:sp>
        <p:nvSpPr>
          <p:cNvPr id="99330" name="Rectangle 2"/>
          <p:cNvSpPr>
            <a:spLocks noChangeArrowheads="1"/>
          </p:cNvSpPr>
          <p:nvPr/>
        </p:nvSpPr>
        <p:spPr bwMode="auto">
          <a:xfrm>
            <a:off x="900113" y="2009775"/>
            <a:ext cx="7848600" cy="2106613"/>
          </a:xfrm>
          <a:prstGeom prst="rect">
            <a:avLst/>
          </a:prstGeom>
          <a:noFill/>
          <a:ln w="9525">
            <a:noFill/>
            <a:miter lim="800000"/>
            <a:headEnd/>
            <a:tailEnd/>
          </a:ln>
        </p:spPr>
        <p:txBody>
          <a:bodyPr/>
          <a:lstStyle/>
          <a:p>
            <a:pPr marL="838200" lvl="1" indent="-381000">
              <a:lnSpc>
                <a:spcPct val="115000"/>
              </a:lnSpc>
              <a:spcBef>
                <a:spcPct val="15000"/>
              </a:spcBef>
            </a:pPr>
            <a:r>
              <a:rPr lang="en-US" sz="1400">
                <a:solidFill>
                  <a:srgbClr val="003300"/>
                </a:solidFill>
                <a:latin typeface="Arial" charset="0"/>
              </a:rPr>
              <a:t>–</a:t>
            </a:r>
            <a:r>
              <a:rPr lang="en-US" sz="1400">
                <a:solidFill>
                  <a:srgbClr val="003300"/>
                </a:solidFill>
              </a:rPr>
              <a:t>	Royal Dutch Shell/Choren for Fisher-Tropsch fuel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Royal Dutch Shell/Petro-Canada/Iogen for cellulosic ethanol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Suncor Energy + Lignol for cellulosic ethanol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Dupont + Genencor for cellulosic ethanol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General Motors + Coskata for cellulosic ethanol</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UOP/Ensyn for pyrolysis-based transport fuels</a:t>
            </a:r>
            <a:endParaRPr lang="en-US" sz="2900" b="1">
              <a:solidFill>
                <a:srgbClr val="003300"/>
              </a:solidFill>
            </a:endParaRPr>
          </a:p>
        </p:txBody>
      </p:sp>
      <p:pic>
        <p:nvPicPr>
          <p:cNvPr id="99331" name="Picture 3"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99332" name="Text Box 4"/>
          <p:cNvSpPr txBox="1">
            <a:spLocks noChangeArrowheads="1"/>
          </p:cNvSpPr>
          <p:nvPr/>
        </p:nvSpPr>
        <p:spPr bwMode="auto">
          <a:xfrm>
            <a:off x="855663" y="119063"/>
            <a:ext cx="7277100" cy="520700"/>
          </a:xfrm>
          <a:prstGeom prst="rect">
            <a:avLst/>
          </a:prstGeom>
          <a:noFill/>
          <a:ln w="9525">
            <a:noFill/>
            <a:miter lim="800000"/>
            <a:headEnd/>
            <a:tailEnd/>
          </a:ln>
        </p:spPr>
        <p:txBody>
          <a:bodyPr/>
          <a:lstStyle/>
          <a:p>
            <a:pPr algn="ctr">
              <a:spcBef>
                <a:spcPct val="50000"/>
              </a:spcBef>
            </a:pPr>
            <a:r>
              <a:rPr lang="en-US">
                <a:solidFill>
                  <a:schemeClr val="bg1"/>
                </a:solidFill>
              </a:rPr>
              <a:t>Organizational Implications</a:t>
            </a:r>
          </a:p>
        </p:txBody>
      </p:sp>
      <p:sp>
        <p:nvSpPr>
          <p:cNvPr id="99333" name="TextBox 5"/>
          <p:cNvSpPr txBox="1">
            <a:spLocks noChangeArrowheads="1"/>
          </p:cNvSpPr>
          <p:nvPr/>
        </p:nvSpPr>
        <p:spPr bwMode="auto">
          <a:xfrm>
            <a:off x="1390650" y="819150"/>
            <a:ext cx="7753350" cy="1016000"/>
          </a:xfrm>
          <a:prstGeom prst="rect">
            <a:avLst/>
          </a:prstGeom>
          <a:noFill/>
          <a:ln w="9525">
            <a:noFill/>
            <a:miter lim="800000"/>
            <a:headEnd/>
            <a:tailEnd/>
          </a:ln>
        </p:spPr>
        <p:txBody>
          <a:bodyPr>
            <a:spAutoFit/>
          </a:bodyPr>
          <a:lstStyle/>
          <a:p>
            <a:endParaRPr lang="en-US" sz="2000" b="1"/>
          </a:p>
          <a:p>
            <a:r>
              <a:rPr lang="en-US" sz="2000" b="1"/>
              <a:t>Strategic Alliances: </a:t>
            </a:r>
          </a:p>
          <a:p>
            <a:r>
              <a:rPr lang="en-US" sz="2000" b="1"/>
              <a:t>“Upstream” &amp; Technology Companies</a:t>
            </a:r>
            <a:endParaRPr lang="en-CA" sz="2000" b="1"/>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3"/>
          <p:cNvSpPr>
            <a:spLocks noGrp="1"/>
          </p:cNvSpPr>
          <p:nvPr>
            <p:ph type="sldNum" sz="quarter" idx="12"/>
          </p:nvPr>
        </p:nvSpPr>
        <p:spPr>
          <a:noFill/>
        </p:spPr>
        <p:txBody>
          <a:bodyPr/>
          <a:lstStyle/>
          <a:p>
            <a:fld id="{030318DC-E11E-4063-BF7D-8EBB3F5F2139}" type="slidenum">
              <a:rPr lang="en-US" smtClean="0"/>
              <a:pPr/>
              <a:t>43</a:t>
            </a:fld>
            <a:endParaRPr lang="en-US" smtClean="0"/>
          </a:p>
        </p:txBody>
      </p:sp>
      <p:sp>
        <p:nvSpPr>
          <p:cNvPr id="101378" name="Rectangle 2"/>
          <p:cNvSpPr>
            <a:spLocks noChangeArrowheads="1"/>
          </p:cNvSpPr>
          <p:nvPr/>
        </p:nvSpPr>
        <p:spPr bwMode="auto">
          <a:xfrm>
            <a:off x="671513" y="1971675"/>
            <a:ext cx="7848600" cy="2068513"/>
          </a:xfrm>
          <a:prstGeom prst="rect">
            <a:avLst/>
          </a:prstGeom>
          <a:noFill/>
          <a:ln w="9525">
            <a:noFill/>
            <a:miter lim="800000"/>
            <a:headEnd/>
            <a:tailEnd/>
          </a:ln>
        </p:spPr>
        <p:txBody>
          <a:bodyPr/>
          <a:lstStyle/>
          <a:p>
            <a:pPr marL="838200" lvl="1" indent="-381000">
              <a:lnSpc>
                <a:spcPct val="115000"/>
              </a:lnSpc>
              <a:spcBef>
                <a:spcPct val="15000"/>
              </a:spcBef>
              <a:buFontTx/>
              <a:buChar char="•"/>
            </a:pPr>
            <a:r>
              <a:rPr lang="en-US" sz="1400">
                <a:solidFill>
                  <a:srgbClr val="003300"/>
                </a:solidFill>
              </a:rPr>
              <a:t>Formed in Q4/2008 with a focus on “drop-in” transport fuels</a:t>
            </a:r>
          </a:p>
          <a:p>
            <a:pPr marL="838200" lvl="1" indent="-381000">
              <a:lnSpc>
                <a:spcPct val="115000"/>
              </a:lnSpc>
              <a:spcBef>
                <a:spcPct val="15000"/>
              </a:spcBef>
              <a:buFontTx/>
              <a:buChar char="-"/>
            </a:pPr>
            <a:endParaRPr lang="en-US" sz="1400">
              <a:solidFill>
                <a:srgbClr val="003300"/>
              </a:solidFill>
            </a:endParaRPr>
          </a:p>
          <a:p>
            <a:pPr marL="838200" lvl="1" indent="-381000">
              <a:lnSpc>
                <a:spcPct val="115000"/>
              </a:lnSpc>
              <a:spcBef>
                <a:spcPct val="15000"/>
              </a:spcBef>
              <a:buFontTx/>
              <a:buChar char="•"/>
            </a:pPr>
            <a:r>
              <a:rPr lang="en-US" sz="1400">
                <a:solidFill>
                  <a:srgbClr val="003300"/>
                </a:solidFill>
              </a:rPr>
              <a:t>UOP  </a:t>
            </a:r>
          </a:p>
          <a:p>
            <a:pPr marL="1143000" lvl="2" indent="-228600">
              <a:lnSpc>
                <a:spcPct val="95000"/>
              </a:lnSpc>
              <a:spcBef>
                <a:spcPct val="15000"/>
              </a:spcBef>
              <a:buFontTx/>
              <a:buChar char="–"/>
            </a:pPr>
            <a:r>
              <a:rPr lang="en-US" sz="1400">
                <a:solidFill>
                  <a:srgbClr val="003300"/>
                </a:solidFill>
              </a:rPr>
              <a:t>Owned by Honeywell</a:t>
            </a:r>
          </a:p>
          <a:p>
            <a:pPr marL="1143000" lvl="2" indent="-228600">
              <a:lnSpc>
                <a:spcPct val="95000"/>
              </a:lnSpc>
              <a:spcBef>
                <a:spcPct val="15000"/>
              </a:spcBef>
              <a:buFontTx/>
              <a:buChar char="–"/>
            </a:pPr>
            <a:r>
              <a:rPr lang="en-US" sz="1400">
                <a:solidFill>
                  <a:srgbClr val="003300"/>
                </a:solidFill>
              </a:rPr>
              <a:t>Leading supplier &amp; licensor of process technology, catalysts, absorbents, process plants and technical services to the petroleum refining, petrochemical &amp; gas processing industries</a:t>
            </a:r>
          </a:p>
          <a:p>
            <a:pPr marL="1143000" lvl="2" indent="-228600">
              <a:lnSpc>
                <a:spcPct val="95000"/>
              </a:lnSpc>
              <a:spcBef>
                <a:spcPct val="15000"/>
              </a:spcBef>
              <a:buFontTx/>
              <a:buChar char="–"/>
            </a:pPr>
            <a:r>
              <a:rPr lang="en-US" sz="1400">
                <a:solidFill>
                  <a:srgbClr val="003300"/>
                </a:solidFill>
              </a:rPr>
              <a:t>UOP technology furnishes 60% of the world’s gasoline, 85% of the world’s biodegradable detergents &amp; 60% of the world’s para-xylene</a:t>
            </a:r>
          </a:p>
          <a:p>
            <a:pPr marL="1143000" lvl="2" indent="-228600">
              <a:lnSpc>
                <a:spcPct val="95000"/>
              </a:lnSpc>
              <a:spcBef>
                <a:spcPct val="15000"/>
              </a:spcBef>
              <a:buFontTx/>
              <a:buChar char="–"/>
            </a:pPr>
            <a:r>
              <a:rPr lang="en-US" sz="1400">
                <a:solidFill>
                  <a:srgbClr val="003300"/>
                </a:solidFill>
              </a:rPr>
              <a:t>Strong relationships with leading refining and petrochemical customers worldwide</a:t>
            </a:r>
          </a:p>
          <a:p>
            <a:pPr marL="1143000" lvl="2" indent="-228600">
              <a:lnSpc>
                <a:spcPct val="95000"/>
              </a:lnSpc>
              <a:spcBef>
                <a:spcPct val="15000"/>
              </a:spcBef>
              <a:buFontTx/>
              <a:buChar char="–"/>
            </a:pPr>
            <a:endParaRPr lang="en-US" sz="1400">
              <a:solidFill>
                <a:srgbClr val="003300"/>
              </a:solidFill>
            </a:endParaRPr>
          </a:p>
          <a:p>
            <a:pPr marL="838200" lvl="1" indent="-381000">
              <a:lnSpc>
                <a:spcPct val="115000"/>
              </a:lnSpc>
              <a:spcBef>
                <a:spcPct val="15000"/>
              </a:spcBef>
              <a:buFontTx/>
              <a:buChar char="•"/>
            </a:pPr>
            <a:r>
              <a:rPr lang="en-US" sz="1400">
                <a:solidFill>
                  <a:srgbClr val="003300"/>
                </a:solidFill>
              </a:rPr>
              <a:t>Ensyn </a:t>
            </a:r>
          </a:p>
          <a:p>
            <a:pPr marL="1143000" lvl="2" indent="-228600">
              <a:lnSpc>
                <a:spcPct val="95000"/>
              </a:lnSpc>
              <a:spcBef>
                <a:spcPct val="15000"/>
              </a:spcBef>
              <a:buFontTx/>
              <a:buChar char="–"/>
            </a:pPr>
            <a:r>
              <a:rPr lang="en-US" sz="1400">
                <a:solidFill>
                  <a:srgbClr val="003300"/>
                </a:solidFill>
              </a:rPr>
              <a:t>Most experienced producer of pyrolysis oil in the world</a:t>
            </a:r>
          </a:p>
          <a:p>
            <a:pPr marL="1143000" lvl="2" indent="-228600">
              <a:lnSpc>
                <a:spcPct val="95000"/>
              </a:lnSpc>
              <a:spcBef>
                <a:spcPct val="15000"/>
              </a:spcBef>
              <a:buFontTx/>
              <a:buChar char="–"/>
            </a:pPr>
            <a:r>
              <a:rPr lang="en-US" sz="1400">
                <a:solidFill>
                  <a:srgbClr val="003300"/>
                </a:solidFill>
              </a:rPr>
              <a:t>Seven commercial plants in U.S. &amp; Canada (max. 100 BDMT/day, but about to announce 400 BDMT/day)</a:t>
            </a:r>
          </a:p>
          <a:p>
            <a:pPr marL="1143000" lvl="2" indent="-228600">
              <a:lnSpc>
                <a:spcPct val="95000"/>
              </a:lnSpc>
              <a:spcBef>
                <a:spcPct val="15000"/>
              </a:spcBef>
              <a:buFontTx/>
              <a:buChar char="–"/>
            </a:pPr>
            <a:r>
              <a:rPr lang="en-US" sz="1400">
                <a:solidFill>
                  <a:srgbClr val="003300"/>
                </a:solidFill>
              </a:rPr>
              <a:t>Operating since 1990</a:t>
            </a:r>
            <a:endParaRPr lang="en-US" sz="1800" b="1">
              <a:solidFill>
                <a:srgbClr val="003300"/>
              </a:solidFill>
            </a:endParaRPr>
          </a:p>
        </p:txBody>
      </p:sp>
      <p:sp>
        <p:nvSpPr>
          <p:cNvPr id="101379"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endParaRPr lang="en-US" sz="4400">
              <a:solidFill>
                <a:schemeClr val="tx2"/>
              </a:solidFill>
            </a:endParaRPr>
          </a:p>
        </p:txBody>
      </p:sp>
      <p:pic>
        <p:nvPicPr>
          <p:cNvPr id="101380"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101381" name="Text Box 5"/>
          <p:cNvSpPr txBox="1">
            <a:spLocks noChangeArrowheads="1"/>
          </p:cNvSpPr>
          <p:nvPr/>
        </p:nvSpPr>
        <p:spPr bwMode="auto">
          <a:xfrm>
            <a:off x="855663" y="219075"/>
            <a:ext cx="7277100" cy="611188"/>
          </a:xfrm>
          <a:prstGeom prst="rect">
            <a:avLst/>
          </a:prstGeom>
          <a:noFill/>
          <a:ln w="9525">
            <a:noFill/>
            <a:miter lim="800000"/>
            <a:headEnd/>
            <a:tailEnd/>
          </a:ln>
        </p:spPr>
        <p:txBody>
          <a:bodyPr/>
          <a:lstStyle/>
          <a:p>
            <a:pPr algn="ctr">
              <a:spcBef>
                <a:spcPct val="50000"/>
              </a:spcBef>
            </a:pPr>
            <a:r>
              <a:rPr lang="en-US">
                <a:solidFill>
                  <a:schemeClr val="bg1"/>
                </a:solidFill>
              </a:rPr>
              <a:t>Organizational Implications</a:t>
            </a:r>
          </a:p>
        </p:txBody>
      </p:sp>
      <p:sp>
        <p:nvSpPr>
          <p:cNvPr id="101382" name="TextBox 6"/>
          <p:cNvSpPr txBox="1">
            <a:spLocks noChangeArrowheads="1"/>
          </p:cNvSpPr>
          <p:nvPr/>
        </p:nvSpPr>
        <p:spPr bwMode="auto">
          <a:xfrm>
            <a:off x="742950" y="1057275"/>
            <a:ext cx="7953375" cy="708025"/>
          </a:xfrm>
          <a:prstGeom prst="rect">
            <a:avLst/>
          </a:prstGeom>
          <a:noFill/>
          <a:ln w="9525">
            <a:noFill/>
            <a:miter lim="800000"/>
            <a:headEnd/>
            <a:tailEnd/>
          </a:ln>
        </p:spPr>
        <p:txBody>
          <a:bodyPr>
            <a:spAutoFit/>
          </a:bodyPr>
          <a:lstStyle/>
          <a:p>
            <a:r>
              <a:rPr lang="en-US" sz="2000" b="1"/>
              <a:t>Case Study:</a:t>
            </a:r>
          </a:p>
          <a:p>
            <a:r>
              <a:rPr lang="en-US" sz="2000" b="1"/>
              <a:t>UOP/Ensyn JV</a:t>
            </a:r>
            <a:endParaRPr lang="en-CA" sz="2000" b="1"/>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3"/>
          <p:cNvSpPr>
            <a:spLocks noGrp="1"/>
          </p:cNvSpPr>
          <p:nvPr>
            <p:ph type="sldNum" sz="quarter" idx="12"/>
          </p:nvPr>
        </p:nvSpPr>
        <p:spPr>
          <a:noFill/>
        </p:spPr>
        <p:txBody>
          <a:bodyPr/>
          <a:lstStyle/>
          <a:p>
            <a:fld id="{EB69F712-3B47-444B-997B-0FAD3FF060B9}" type="slidenum">
              <a:rPr lang="en-US" smtClean="0"/>
              <a:pPr/>
              <a:t>44</a:t>
            </a:fld>
            <a:endParaRPr lang="en-US" smtClean="0"/>
          </a:p>
        </p:txBody>
      </p:sp>
      <p:sp>
        <p:nvSpPr>
          <p:cNvPr id="103426" name="Rectangle 2"/>
          <p:cNvSpPr>
            <a:spLocks noChangeArrowheads="1"/>
          </p:cNvSpPr>
          <p:nvPr/>
        </p:nvSpPr>
        <p:spPr bwMode="auto">
          <a:xfrm rot="10800000" flipV="1">
            <a:off x="709613" y="1952625"/>
            <a:ext cx="7848600" cy="2887663"/>
          </a:xfrm>
          <a:prstGeom prst="rect">
            <a:avLst/>
          </a:prstGeom>
          <a:noFill/>
          <a:ln w="9525">
            <a:noFill/>
            <a:miter lim="800000"/>
            <a:headEnd/>
            <a:tailEnd/>
          </a:ln>
        </p:spPr>
        <p:txBody>
          <a:bodyPr/>
          <a:lstStyle/>
          <a:p>
            <a:pPr marL="838200" lvl="1" indent="-381000">
              <a:lnSpc>
                <a:spcPct val="115000"/>
              </a:lnSpc>
              <a:spcBef>
                <a:spcPct val="15000"/>
              </a:spcBef>
              <a:buFontTx/>
              <a:buChar char="•"/>
            </a:pPr>
            <a:r>
              <a:rPr lang="en-US" sz="1400">
                <a:solidFill>
                  <a:srgbClr val="003300"/>
                </a:solidFill>
              </a:rPr>
              <a:t>“Drop-in” transport fuel means the stabilized pyrolysis oil (bio-crude) can be upgraded and then processed in conventional refineries, moved over conventional pipelines and delivered to customers without blending with non-renewable resources.</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Build series of 3,000 BDMT/day plants, which feed into existing refineries (hub &amp; spoke model).</a:t>
            </a:r>
          </a:p>
          <a:p>
            <a:pPr marL="1143000" lvl="2" indent="-228600">
              <a:lnSpc>
                <a:spcPct val="95000"/>
              </a:lnSpc>
              <a:spcBef>
                <a:spcPct val="15000"/>
              </a:spcBef>
              <a:buFontTx/>
              <a:buChar char="–"/>
            </a:pPr>
            <a:r>
              <a:rPr lang="en-US" sz="1400">
                <a:solidFill>
                  <a:srgbClr val="003300"/>
                </a:solidFill>
              </a:rPr>
              <a:t>Scale of plant achieved</a:t>
            </a:r>
          </a:p>
          <a:p>
            <a:pPr marL="1143000" lvl="2" indent="-228600">
              <a:lnSpc>
                <a:spcPct val="95000"/>
              </a:lnSpc>
              <a:spcBef>
                <a:spcPct val="15000"/>
              </a:spcBef>
              <a:buFontTx/>
              <a:buChar char="–"/>
            </a:pPr>
            <a:r>
              <a:rPr lang="en-US" sz="1400">
                <a:solidFill>
                  <a:srgbClr val="003300"/>
                </a:solidFill>
              </a:rPr>
              <a:t>Address decentralized nature of feedstock</a:t>
            </a:r>
          </a:p>
          <a:p>
            <a:pPr marL="1143000" lvl="2" indent="-228600">
              <a:lnSpc>
                <a:spcPct val="95000"/>
              </a:lnSpc>
              <a:spcBef>
                <a:spcPct val="15000"/>
              </a:spcBef>
              <a:buFontTx/>
              <a:buChar char="–"/>
            </a:pPr>
            <a:r>
              <a:rPr lang="en-US" sz="1400">
                <a:solidFill>
                  <a:srgbClr val="003300"/>
                </a:solidFill>
              </a:rPr>
              <a:t>Cost-effective movement of the energy &amp; chemicals in biomass</a:t>
            </a:r>
          </a:p>
          <a:p>
            <a:pPr marL="838200" lvl="1" indent="-381000">
              <a:lnSpc>
                <a:spcPct val="95000"/>
              </a:lnSpc>
              <a:spcBef>
                <a:spcPct val="15000"/>
              </a:spcBef>
              <a:buFontTx/>
              <a:buChar char="–"/>
            </a:pPr>
            <a:endParaRPr lang="en-US" sz="1400">
              <a:solidFill>
                <a:srgbClr val="003300"/>
              </a:solidFill>
            </a:endParaRPr>
          </a:p>
          <a:p>
            <a:pPr marL="1143000" lvl="2" indent="-228600">
              <a:lnSpc>
                <a:spcPct val="95000"/>
              </a:lnSpc>
              <a:spcBef>
                <a:spcPct val="15000"/>
              </a:spcBef>
            </a:pPr>
            <a:r>
              <a:rPr lang="en-US" sz="1400">
                <a:solidFill>
                  <a:srgbClr val="003300"/>
                </a:solidFill>
              </a:rPr>
              <a:t>Feedstock strategy:</a:t>
            </a:r>
          </a:p>
          <a:p>
            <a:pPr marL="1143000" lvl="2" indent="-228600">
              <a:lnSpc>
                <a:spcPct val="95000"/>
              </a:lnSpc>
              <a:spcBef>
                <a:spcPct val="15000"/>
              </a:spcBef>
            </a:pPr>
            <a:r>
              <a:rPr lang="en-US" sz="1400">
                <a:solidFill>
                  <a:srgbClr val="003300"/>
                </a:solidFill>
              </a:rPr>
              <a:t>–	Mixed woods and</a:t>
            </a:r>
            <a:r>
              <a:rPr lang="en-US" sz="1400"/>
              <a:t> </a:t>
            </a:r>
            <a:r>
              <a:rPr lang="en-US" sz="1400">
                <a:solidFill>
                  <a:srgbClr val="003300"/>
                </a:solidFill>
              </a:rPr>
              <a:t>corn stover</a:t>
            </a:r>
          </a:p>
          <a:p>
            <a:pPr marL="838200" lvl="1" indent="-381000">
              <a:lnSpc>
                <a:spcPct val="95000"/>
              </a:lnSpc>
              <a:spcBef>
                <a:spcPct val="15000"/>
              </a:spcBef>
              <a:buFontTx/>
              <a:buChar char="–"/>
            </a:pPr>
            <a:endParaRPr lang="en-US" sz="1400">
              <a:solidFill>
                <a:srgbClr val="003300"/>
              </a:solidFill>
            </a:endParaRPr>
          </a:p>
          <a:p>
            <a:pPr marL="838200" lvl="1" indent="-381000">
              <a:lnSpc>
                <a:spcPct val="95000"/>
              </a:lnSpc>
              <a:spcBef>
                <a:spcPct val="15000"/>
              </a:spcBef>
              <a:buFontTx/>
              <a:buChar char="•"/>
            </a:pPr>
            <a:r>
              <a:rPr lang="en-US" sz="1400">
                <a:solidFill>
                  <a:srgbClr val="003300"/>
                </a:solidFill>
              </a:rPr>
              <a:t>Expect to be commercial within three years</a:t>
            </a:r>
          </a:p>
          <a:p>
            <a:pPr marL="838200" lvl="1" indent="-381000">
              <a:lnSpc>
                <a:spcPct val="95000"/>
              </a:lnSpc>
              <a:spcBef>
                <a:spcPct val="15000"/>
              </a:spcBef>
              <a:buFontTx/>
              <a:buChar char="–"/>
            </a:pPr>
            <a:endParaRPr lang="en-US" sz="1400">
              <a:solidFill>
                <a:srgbClr val="003300"/>
              </a:solidFill>
            </a:endParaRPr>
          </a:p>
        </p:txBody>
      </p:sp>
      <p:pic>
        <p:nvPicPr>
          <p:cNvPr id="103427" name="Picture 4"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103428" name="Text Box 5"/>
          <p:cNvSpPr txBox="1">
            <a:spLocks noChangeArrowheads="1"/>
          </p:cNvSpPr>
          <p:nvPr/>
        </p:nvSpPr>
        <p:spPr bwMode="auto">
          <a:xfrm>
            <a:off x="827088" y="0"/>
            <a:ext cx="7277100" cy="520700"/>
          </a:xfrm>
          <a:prstGeom prst="rect">
            <a:avLst/>
          </a:prstGeom>
          <a:noFill/>
          <a:ln w="9525">
            <a:noFill/>
            <a:miter lim="800000"/>
            <a:headEnd/>
            <a:tailEnd/>
          </a:ln>
        </p:spPr>
        <p:txBody>
          <a:bodyPr/>
          <a:lstStyle/>
          <a:p>
            <a:pPr lvl="1" algn="ctr">
              <a:lnSpc>
                <a:spcPct val="115000"/>
              </a:lnSpc>
              <a:spcBef>
                <a:spcPct val="15000"/>
              </a:spcBef>
            </a:pPr>
            <a:r>
              <a:rPr lang="en-US">
                <a:solidFill>
                  <a:schemeClr val="bg1"/>
                </a:solidFill>
              </a:rPr>
              <a:t>Organizational Implications</a:t>
            </a:r>
          </a:p>
        </p:txBody>
      </p:sp>
      <p:sp>
        <p:nvSpPr>
          <p:cNvPr id="103429" name="TextBox 5"/>
          <p:cNvSpPr txBox="1">
            <a:spLocks noChangeArrowheads="1"/>
          </p:cNvSpPr>
          <p:nvPr/>
        </p:nvSpPr>
        <p:spPr bwMode="auto">
          <a:xfrm>
            <a:off x="1266825" y="1066800"/>
            <a:ext cx="6286500" cy="400050"/>
          </a:xfrm>
          <a:prstGeom prst="rect">
            <a:avLst/>
          </a:prstGeom>
          <a:noFill/>
          <a:ln w="9525">
            <a:noFill/>
            <a:miter lim="800000"/>
            <a:headEnd/>
            <a:tailEnd/>
          </a:ln>
        </p:spPr>
        <p:txBody>
          <a:bodyPr>
            <a:spAutoFit/>
          </a:bodyPr>
          <a:lstStyle/>
          <a:p>
            <a:r>
              <a:rPr lang="en-US" sz="2000" b="1"/>
              <a:t>UOP/Ensyn JV (cont.)</a:t>
            </a:r>
            <a:endParaRPr lang="en-CA" sz="2000" b="1"/>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idx="4294967295"/>
          </p:nvPr>
        </p:nvSpPr>
        <p:spPr>
          <a:xfrm>
            <a:off x="539750" y="0"/>
            <a:ext cx="7916863" cy="704850"/>
          </a:xfrm>
        </p:spPr>
        <p:txBody>
          <a:bodyPr/>
          <a:lstStyle/>
          <a:p>
            <a:pPr eaLnBrk="1" hangingPunct="1">
              <a:defRPr/>
            </a:pPr>
            <a:r>
              <a:rPr lang="en-US" dirty="0" smtClean="0">
                <a:solidFill>
                  <a:schemeClr val="accent3"/>
                </a:solidFill>
              </a:rPr>
              <a:t>Policy Implications</a:t>
            </a:r>
          </a:p>
        </p:txBody>
      </p:sp>
      <p:sp>
        <p:nvSpPr>
          <p:cNvPr id="105474" name="Rectangle 3"/>
          <p:cNvSpPr>
            <a:spLocks noGrp="1" noChangeArrowheads="1"/>
          </p:cNvSpPr>
          <p:nvPr>
            <p:ph type="body" idx="4294967295"/>
          </p:nvPr>
        </p:nvSpPr>
        <p:spPr>
          <a:xfrm>
            <a:off x="539750" y="2852738"/>
            <a:ext cx="8137525" cy="647700"/>
          </a:xfrm>
        </p:spPr>
        <p:txBody>
          <a:bodyPr/>
          <a:lstStyle/>
          <a:p>
            <a:pPr marL="609600" indent="-609600" eaLnBrk="1" hangingPunct="1">
              <a:lnSpc>
                <a:spcPct val="110000"/>
              </a:lnSpc>
              <a:spcBef>
                <a:spcPct val="40000"/>
              </a:spcBef>
              <a:buFontTx/>
              <a:buNone/>
            </a:pPr>
            <a:r>
              <a:rPr lang="en-US" sz="2400" b="1" smtClean="0"/>
              <a:t>It depends – </a:t>
            </a:r>
          </a:p>
          <a:p>
            <a:pPr marL="609600" indent="-609600" eaLnBrk="1" hangingPunct="1">
              <a:lnSpc>
                <a:spcPct val="110000"/>
              </a:lnSpc>
              <a:spcBef>
                <a:spcPct val="40000"/>
              </a:spcBef>
              <a:buFontTx/>
              <a:buNone/>
            </a:pPr>
            <a:r>
              <a:rPr lang="en-US" sz="2400" b="1" smtClean="0"/>
              <a:t>    are you a “Focused Fixer” or a  “Paradigm Shifter”?</a:t>
            </a:r>
          </a:p>
        </p:txBody>
      </p:sp>
      <p:pic>
        <p:nvPicPr>
          <p:cNvPr id="105475"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
        <p:nvSpPr>
          <p:cNvPr id="274435" name="Rectangle 2"/>
          <p:cNvSpPr>
            <a:spLocks noGrp="1" noChangeArrowheads="1"/>
          </p:cNvSpPr>
          <p:nvPr>
            <p:ph type="title" idx="4294967295"/>
          </p:nvPr>
        </p:nvSpPr>
        <p:spPr>
          <a:xfrm>
            <a:off x="611188" y="-152400"/>
            <a:ext cx="8532812" cy="1565275"/>
          </a:xfrm>
        </p:spPr>
        <p:txBody>
          <a:bodyPr/>
          <a:lstStyle/>
          <a:p>
            <a:pPr eaLnBrk="1" hangingPunct="1">
              <a:defRPr/>
            </a:pPr>
            <a:r>
              <a:rPr lang="en-US" sz="2800" dirty="0" smtClean="0">
                <a:solidFill>
                  <a:schemeClr val="accent3"/>
                </a:solidFill>
                <a:latin typeface="Verdana" pitchFamily="34" charset="0"/>
              </a:rPr>
              <a:t>Policy Implications</a:t>
            </a:r>
            <a:r>
              <a:rPr lang="en-US" sz="3900" dirty="0" smtClean="0"/>
              <a:t/>
            </a:r>
            <a:br>
              <a:rPr lang="en-US" sz="3900" dirty="0" smtClean="0"/>
            </a:br>
            <a:endParaRPr lang="en-US" sz="3900" dirty="0" smtClean="0"/>
          </a:p>
        </p:txBody>
      </p:sp>
      <p:sp>
        <p:nvSpPr>
          <p:cNvPr id="117763" name="Rectangle 3"/>
          <p:cNvSpPr>
            <a:spLocks noGrp="1" noChangeArrowheads="1"/>
          </p:cNvSpPr>
          <p:nvPr>
            <p:ph type="body" idx="4294967295"/>
          </p:nvPr>
        </p:nvSpPr>
        <p:spPr>
          <a:xfrm>
            <a:off x="611188" y="1196975"/>
            <a:ext cx="8245475" cy="4537075"/>
          </a:xfrm>
        </p:spPr>
        <p:txBody>
          <a:bodyPr/>
          <a:lstStyle/>
          <a:p>
            <a:pPr eaLnBrk="1" hangingPunct="1">
              <a:lnSpc>
                <a:spcPct val="135000"/>
              </a:lnSpc>
              <a:spcBef>
                <a:spcPct val="40000"/>
              </a:spcBef>
              <a:spcAft>
                <a:spcPct val="40000"/>
              </a:spcAft>
              <a:buFontTx/>
              <a:buNone/>
            </a:pPr>
            <a:r>
              <a:rPr lang="en-US" sz="2000" b="1" smtClean="0"/>
              <a:t>If you are a “Paradigm Shifter”, likely emphasize:</a:t>
            </a:r>
          </a:p>
          <a:p>
            <a:pPr eaLnBrk="1" hangingPunct="1">
              <a:lnSpc>
                <a:spcPct val="135000"/>
              </a:lnSpc>
              <a:spcBef>
                <a:spcPct val="40000"/>
              </a:spcBef>
              <a:spcAft>
                <a:spcPct val="40000"/>
              </a:spcAft>
            </a:pPr>
            <a:r>
              <a:rPr lang="en-US" sz="2000" b="1" smtClean="0"/>
              <a:t>Need for dramatic reductions in consumption levels and changes in in consumption patterns among the wealthiest 10% of humanity (and altered expectations among most of the remaining populace)</a:t>
            </a:r>
          </a:p>
          <a:p>
            <a:pPr eaLnBrk="1" hangingPunct="1">
              <a:lnSpc>
                <a:spcPct val="135000"/>
              </a:lnSpc>
              <a:spcBef>
                <a:spcPct val="40000"/>
              </a:spcBef>
              <a:spcAft>
                <a:spcPct val="40000"/>
              </a:spcAft>
            </a:pPr>
            <a:r>
              <a:rPr lang="en-US" sz="2000" b="1" smtClean="0"/>
              <a:t>Need to convince voters that the world has gone down the wrong path, and that we have to go back.</a:t>
            </a:r>
          </a:p>
          <a:p>
            <a:pPr eaLnBrk="1" hangingPunct="1">
              <a:lnSpc>
                <a:spcPct val="135000"/>
              </a:lnSpc>
              <a:spcBef>
                <a:spcPct val="40000"/>
              </a:spcBef>
              <a:spcAft>
                <a:spcPct val="40000"/>
              </a:spcAft>
              <a:buFontTx/>
              <a:buNone/>
            </a:pPr>
            <a:r>
              <a:rPr lang="en-US" sz="2000" b="1" smtClean="0"/>
              <a:t>	Does demanding such fundamental change divert attention from practical solutions?  Is this possible, at least without a major crisis first?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idx="4294967295"/>
          </p:nvPr>
        </p:nvSpPr>
        <p:spPr>
          <a:xfrm>
            <a:off x="611188" y="-180975"/>
            <a:ext cx="8532812" cy="1593850"/>
          </a:xfrm>
        </p:spPr>
        <p:txBody>
          <a:bodyPr/>
          <a:lstStyle/>
          <a:p>
            <a:pPr eaLnBrk="1" hangingPunct="1">
              <a:defRPr/>
            </a:pPr>
            <a:r>
              <a:rPr lang="en-US" sz="3900" dirty="0" smtClean="0">
                <a:solidFill>
                  <a:schemeClr val="accent3"/>
                </a:solidFill>
              </a:rPr>
              <a:t>Policy Implications</a:t>
            </a:r>
            <a:r>
              <a:rPr lang="en-US" sz="3900" dirty="0" smtClean="0"/>
              <a:t/>
            </a:r>
            <a:br>
              <a:rPr lang="en-US" sz="3900" dirty="0" smtClean="0"/>
            </a:br>
            <a:endParaRPr lang="en-US" sz="3900" dirty="0" smtClean="0"/>
          </a:p>
        </p:txBody>
      </p:sp>
      <p:sp>
        <p:nvSpPr>
          <p:cNvPr id="107522" name="Rectangle 3"/>
          <p:cNvSpPr>
            <a:spLocks noGrp="1" noChangeArrowheads="1"/>
          </p:cNvSpPr>
          <p:nvPr>
            <p:ph type="body" idx="4294967295"/>
          </p:nvPr>
        </p:nvSpPr>
        <p:spPr>
          <a:xfrm>
            <a:off x="898525" y="1400175"/>
            <a:ext cx="8245475" cy="4549775"/>
          </a:xfrm>
        </p:spPr>
        <p:txBody>
          <a:bodyPr/>
          <a:lstStyle/>
          <a:p>
            <a:pPr eaLnBrk="1" hangingPunct="1">
              <a:lnSpc>
                <a:spcPct val="135000"/>
              </a:lnSpc>
              <a:spcBef>
                <a:spcPct val="40000"/>
              </a:spcBef>
              <a:spcAft>
                <a:spcPct val="40000"/>
              </a:spcAft>
              <a:buFontTx/>
              <a:buNone/>
            </a:pPr>
            <a:r>
              <a:rPr lang="en-US" sz="2000" b="1" smtClean="0"/>
              <a:t>If you are a “Focused Fixer”, likely emphasize:</a:t>
            </a:r>
          </a:p>
          <a:p>
            <a:pPr eaLnBrk="1" hangingPunct="1">
              <a:lnSpc>
                <a:spcPct val="135000"/>
              </a:lnSpc>
              <a:spcBef>
                <a:spcPct val="40000"/>
              </a:spcBef>
              <a:spcAft>
                <a:spcPct val="40000"/>
              </a:spcAft>
            </a:pPr>
            <a:r>
              <a:rPr lang="en-US" sz="2000" b="1" smtClean="0"/>
              <a:t>Bio-engineering, especially to increase productivity and “robustness”</a:t>
            </a:r>
          </a:p>
          <a:p>
            <a:pPr eaLnBrk="1" hangingPunct="1">
              <a:lnSpc>
                <a:spcPct val="135000"/>
              </a:lnSpc>
              <a:spcBef>
                <a:spcPct val="40000"/>
              </a:spcBef>
              <a:spcAft>
                <a:spcPct val="40000"/>
              </a:spcAft>
            </a:pPr>
            <a:r>
              <a:rPr lang="en-US" sz="2000" b="1" smtClean="0"/>
              <a:t>Agro</a:t>
            </a:r>
            <a:r>
              <a:rPr lang="en-US" sz="2000" b="1" smtClean="0">
                <a:cs typeface="Arial" charset="0"/>
              </a:rPr>
              <a:t>–</a:t>
            </a:r>
            <a:r>
              <a:rPr lang="en-US" sz="2000" b="1" smtClean="0"/>
              <a:t>forestry</a:t>
            </a:r>
            <a:r>
              <a:rPr lang="en-US" sz="2000" b="1" smtClean="0">
                <a:cs typeface="Arial" charset="0"/>
              </a:rPr>
              <a:t>–</a:t>
            </a:r>
            <a:r>
              <a:rPr lang="en-US" sz="2000" b="1" smtClean="0"/>
              <a:t>energy interface</a:t>
            </a:r>
          </a:p>
          <a:p>
            <a:pPr eaLnBrk="1" hangingPunct="1">
              <a:lnSpc>
                <a:spcPct val="135000"/>
              </a:lnSpc>
              <a:spcBef>
                <a:spcPct val="40000"/>
              </a:spcBef>
              <a:spcAft>
                <a:spcPct val="40000"/>
              </a:spcAft>
            </a:pPr>
            <a:r>
              <a:rPr lang="en-US" sz="2000" b="1" smtClean="0"/>
              <a:t>Pasture improvements</a:t>
            </a:r>
          </a:p>
          <a:p>
            <a:pPr eaLnBrk="1" hangingPunct="1">
              <a:lnSpc>
                <a:spcPct val="135000"/>
              </a:lnSpc>
              <a:spcBef>
                <a:spcPct val="40000"/>
              </a:spcBef>
              <a:spcAft>
                <a:spcPct val="40000"/>
              </a:spcAft>
            </a:pPr>
            <a:r>
              <a:rPr lang="en-US" sz="2000" b="1" smtClean="0"/>
              <a:t>Yield gaps between private and public lands.</a:t>
            </a:r>
          </a:p>
          <a:p>
            <a:pPr eaLnBrk="1" hangingPunct="1">
              <a:spcBef>
                <a:spcPct val="40000"/>
              </a:spcBef>
              <a:spcAft>
                <a:spcPct val="40000"/>
              </a:spcAft>
              <a:buFontTx/>
              <a:buNone/>
            </a:pPr>
            <a:r>
              <a:rPr lang="en-US" sz="2000" b="1" smtClean="0"/>
              <a:t>Given the complexity of the issues, worth actively supporting the  development of  formal markets to address as many of the historical externalities as possible (eg., water,  carbon, bio-diversity, etc).</a:t>
            </a:r>
          </a:p>
        </p:txBody>
      </p:sp>
      <p:pic>
        <p:nvPicPr>
          <p:cNvPr id="107523" name="Picture 5"/>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idx="4294967295"/>
          </p:nvPr>
        </p:nvSpPr>
        <p:spPr>
          <a:xfrm>
            <a:off x="611188" y="269875"/>
            <a:ext cx="8532812" cy="796925"/>
          </a:xfrm>
        </p:spPr>
        <p:txBody>
          <a:bodyPr/>
          <a:lstStyle/>
          <a:p>
            <a:pPr eaLnBrk="1" hangingPunct="1">
              <a:defRPr/>
            </a:pPr>
            <a:r>
              <a:rPr lang="en-US" sz="3900" dirty="0" smtClean="0">
                <a:solidFill>
                  <a:schemeClr val="accent3"/>
                </a:solidFill>
              </a:rPr>
              <a:t>Policy Implications</a:t>
            </a:r>
            <a:r>
              <a:rPr lang="en-US" sz="3900" dirty="0" smtClean="0"/>
              <a:t/>
            </a:r>
            <a:br>
              <a:rPr lang="en-US" sz="3900" dirty="0" smtClean="0"/>
            </a:br>
            <a:endParaRPr lang="en-US" sz="3900" dirty="0" smtClean="0"/>
          </a:p>
        </p:txBody>
      </p:sp>
      <p:sp>
        <p:nvSpPr>
          <p:cNvPr id="109570" name="Rectangle 3"/>
          <p:cNvSpPr>
            <a:spLocks noGrp="1" noChangeArrowheads="1"/>
          </p:cNvSpPr>
          <p:nvPr>
            <p:ph type="body" idx="4294967295"/>
          </p:nvPr>
        </p:nvSpPr>
        <p:spPr>
          <a:xfrm>
            <a:off x="898525" y="1047750"/>
            <a:ext cx="8245475" cy="4921250"/>
          </a:xfrm>
        </p:spPr>
        <p:txBody>
          <a:bodyPr/>
          <a:lstStyle/>
          <a:p>
            <a:pPr eaLnBrk="1" hangingPunct="1">
              <a:lnSpc>
                <a:spcPct val="135000"/>
              </a:lnSpc>
              <a:spcBef>
                <a:spcPct val="40000"/>
              </a:spcBef>
              <a:spcAft>
                <a:spcPct val="40000"/>
              </a:spcAft>
              <a:buFontTx/>
              <a:buNone/>
            </a:pPr>
            <a:r>
              <a:rPr lang="en-US" sz="1800" b="1" smtClean="0"/>
              <a:t>When allocating publicly owned timber, </a:t>
            </a:r>
          </a:p>
          <a:p>
            <a:pPr eaLnBrk="1" hangingPunct="1">
              <a:lnSpc>
                <a:spcPct val="135000"/>
              </a:lnSpc>
              <a:spcBef>
                <a:spcPct val="40000"/>
              </a:spcBef>
              <a:spcAft>
                <a:spcPct val="40000"/>
              </a:spcAft>
            </a:pPr>
            <a:r>
              <a:rPr lang="en-US" sz="1800" b="1" smtClean="0"/>
              <a:t>Be aware of the differences in Employment and GDP multipliers across end uses.</a:t>
            </a:r>
          </a:p>
          <a:p>
            <a:pPr lvl="1" eaLnBrk="1" hangingPunct="1">
              <a:lnSpc>
                <a:spcPct val="135000"/>
              </a:lnSpc>
              <a:spcBef>
                <a:spcPct val="40000"/>
              </a:spcBef>
              <a:spcAft>
                <a:spcPct val="40000"/>
              </a:spcAft>
            </a:pPr>
            <a:r>
              <a:rPr lang="en-US" sz="1800" b="1" smtClean="0"/>
              <a:t>For a given volume of wood, pulp &amp; paper generates a GDP mulitiplier 8x and Employment multiplier 13x that associated with pure energy (but also consider distributional differences)</a:t>
            </a:r>
          </a:p>
          <a:p>
            <a:pPr eaLnBrk="1" hangingPunct="1">
              <a:lnSpc>
                <a:spcPct val="135000"/>
              </a:lnSpc>
              <a:spcBef>
                <a:spcPct val="40000"/>
              </a:spcBef>
              <a:spcAft>
                <a:spcPct val="40000"/>
              </a:spcAft>
            </a:pPr>
            <a:r>
              <a:rPr lang="en-US" sz="1800" b="1" smtClean="0"/>
              <a:t>Keep your tenure arrangements flexible to allow inter-cropping (eg, Chevron/Weyerhaeuser model)</a:t>
            </a:r>
          </a:p>
          <a:p>
            <a:pPr eaLnBrk="1" hangingPunct="1">
              <a:lnSpc>
                <a:spcPct val="135000"/>
              </a:lnSpc>
              <a:spcBef>
                <a:spcPct val="40000"/>
              </a:spcBef>
              <a:spcAft>
                <a:spcPct val="40000"/>
              </a:spcAft>
            </a:pPr>
            <a:r>
              <a:rPr lang="en-US" sz="1800" b="1" smtClean="0"/>
              <a:t>Pyrolysis technology is attractive, but “hub &amp; spoke” model may result in the bulk of the value-added getting siphoned out of the forest sector.</a:t>
            </a:r>
          </a:p>
        </p:txBody>
      </p:sp>
      <p:pic>
        <p:nvPicPr>
          <p:cNvPr id="109571" name="Picture 5"/>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Number Placeholder 3"/>
          <p:cNvSpPr>
            <a:spLocks noGrp="1"/>
          </p:cNvSpPr>
          <p:nvPr>
            <p:ph type="sldNum" sz="quarter" idx="12"/>
          </p:nvPr>
        </p:nvSpPr>
        <p:spPr>
          <a:noFill/>
        </p:spPr>
        <p:txBody>
          <a:bodyPr/>
          <a:lstStyle/>
          <a:p>
            <a:fld id="{F1FD5804-F576-426C-8A4C-6AA8D442B3A6}" type="slidenum">
              <a:rPr lang="en-US" smtClean="0"/>
              <a:pPr/>
              <a:t>49</a:t>
            </a:fld>
            <a:endParaRPr lang="en-US" smtClean="0"/>
          </a:p>
        </p:txBody>
      </p:sp>
      <p:sp>
        <p:nvSpPr>
          <p:cNvPr id="111618" name="Rectangle 3"/>
          <p:cNvSpPr>
            <a:spLocks noGrp="1" noChangeArrowheads="1"/>
          </p:cNvSpPr>
          <p:nvPr>
            <p:ph type="body" idx="4294967295"/>
          </p:nvPr>
        </p:nvSpPr>
        <p:spPr>
          <a:xfrm>
            <a:off x="344488" y="1004888"/>
            <a:ext cx="8397875" cy="4249737"/>
          </a:xfrm>
        </p:spPr>
        <p:txBody>
          <a:bodyPr/>
          <a:lstStyle/>
          <a:p>
            <a:pPr marL="615950" lvl="1" indent="-381000" eaLnBrk="1" hangingPunct="1">
              <a:lnSpc>
                <a:spcPct val="80000"/>
              </a:lnSpc>
              <a:spcBef>
                <a:spcPct val="25000"/>
              </a:spcBef>
              <a:buFontTx/>
              <a:buNone/>
              <a:tabLst>
                <a:tab pos="682625" algn="l"/>
              </a:tabLst>
            </a:pPr>
            <a:endParaRPr lang="en-US" sz="1600" b="1" smtClean="0">
              <a:solidFill>
                <a:srgbClr val="003300"/>
              </a:solidFill>
              <a:latin typeface="Verdana" pitchFamily="34" charset="0"/>
            </a:endParaRPr>
          </a:p>
          <a:p>
            <a:pPr eaLnBrk="1" hangingPunct="1">
              <a:lnSpc>
                <a:spcPct val="80000"/>
              </a:lnSpc>
              <a:buFontTx/>
              <a:buNone/>
              <a:tabLst>
                <a:tab pos="682625" algn="l"/>
              </a:tabLst>
            </a:pPr>
            <a:r>
              <a:rPr lang="en-US" sz="1600" b="1" smtClean="0">
                <a:latin typeface="Verdana" pitchFamily="34" charset="0"/>
              </a:rPr>
              <a:t>	At the global level, there is a clear trend toward the devolution of forest management authority – it is becoming less centralized.</a:t>
            </a:r>
          </a:p>
          <a:p>
            <a:pPr eaLnBrk="1" hangingPunct="1">
              <a:lnSpc>
                <a:spcPct val="80000"/>
              </a:lnSpc>
              <a:buFontTx/>
              <a:buNone/>
              <a:tabLst>
                <a:tab pos="682625" algn="l"/>
              </a:tabLst>
            </a:pPr>
            <a:endParaRPr lang="en-US" sz="1600" b="1" smtClean="0">
              <a:latin typeface="Verdana" pitchFamily="34" charset="0"/>
            </a:endParaRPr>
          </a:p>
          <a:p>
            <a:pPr eaLnBrk="1" hangingPunct="1">
              <a:lnSpc>
                <a:spcPct val="80000"/>
              </a:lnSpc>
              <a:buFontTx/>
              <a:buChar char="-"/>
              <a:tabLst>
                <a:tab pos="682625" algn="l"/>
              </a:tabLst>
            </a:pPr>
            <a:r>
              <a:rPr lang="en-US" sz="1600" b="1" smtClean="0">
                <a:latin typeface="Verdana" pitchFamily="34" charset="0"/>
              </a:rPr>
              <a:t>More than three-quarters of developing countries are now undergoing decentralization and devolution processes, shifting public authority from central to local government bodies and from government to the private sector and civil society</a:t>
            </a:r>
          </a:p>
          <a:p>
            <a:pPr eaLnBrk="1" hangingPunct="1">
              <a:lnSpc>
                <a:spcPct val="80000"/>
              </a:lnSpc>
              <a:buFontTx/>
              <a:buChar char="-"/>
              <a:tabLst>
                <a:tab pos="682625" algn="l"/>
              </a:tabLst>
            </a:pPr>
            <a:endParaRPr lang="en-US" sz="1600" b="1" smtClean="0">
              <a:latin typeface="Verdana" pitchFamily="34" charset="0"/>
            </a:endParaRPr>
          </a:p>
          <a:p>
            <a:pPr eaLnBrk="1" hangingPunct="1">
              <a:lnSpc>
                <a:spcPct val="80000"/>
              </a:lnSpc>
              <a:buFontTx/>
              <a:buChar char="-"/>
              <a:tabLst>
                <a:tab pos="682625" algn="l"/>
              </a:tabLst>
            </a:pPr>
            <a:r>
              <a:rPr lang="en-US" sz="1600" b="1" smtClean="0">
                <a:latin typeface="Verdana" pitchFamily="34" charset="0"/>
              </a:rPr>
              <a:t>Over the past decade, the area of forest over which community control is legally recognized has doubled.  </a:t>
            </a:r>
          </a:p>
          <a:p>
            <a:pPr eaLnBrk="1" hangingPunct="1">
              <a:lnSpc>
                <a:spcPct val="80000"/>
              </a:lnSpc>
              <a:buFontTx/>
              <a:buChar char="-"/>
              <a:tabLst>
                <a:tab pos="682625" algn="l"/>
              </a:tabLst>
            </a:pPr>
            <a:endParaRPr lang="en-US" sz="1600" b="1" smtClean="0">
              <a:latin typeface="Verdana" pitchFamily="34" charset="0"/>
            </a:endParaRPr>
          </a:p>
          <a:p>
            <a:pPr eaLnBrk="1" hangingPunct="1">
              <a:lnSpc>
                <a:spcPct val="80000"/>
              </a:lnSpc>
              <a:buFontTx/>
              <a:buChar char="-"/>
              <a:tabLst>
                <a:tab pos="682625" algn="l"/>
              </a:tabLst>
            </a:pPr>
            <a:r>
              <a:rPr lang="en-US" sz="1600" b="1" smtClean="0">
                <a:latin typeface="Verdana" pitchFamily="34" charset="0"/>
              </a:rPr>
              <a:t>Communities now legally own or administer at least 380 million ha of forest, mostly in developing countries. </a:t>
            </a:r>
          </a:p>
          <a:p>
            <a:pPr eaLnBrk="1" hangingPunct="1">
              <a:lnSpc>
                <a:spcPct val="80000"/>
              </a:lnSpc>
              <a:buFontTx/>
              <a:buChar char="-"/>
              <a:tabLst>
                <a:tab pos="682625" algn="l"/>
              </a:tabLst>
            </a:pPr>
            <a:endParaRPr lang="en-US" sz="1600" b="1" smtClean="0">
              <a:latin typeface="Verdana" pitchFamily="34" charset="0"/>
            </a:endParaRPr>
          </a:p>
          <a:p>
            <a:pPr eaLnBrk="1" hangingPunct="1">
              <a:lnSpc>
                <a:spcPct val="80000"/>
              </a:lnSpc>
              <a:buFontTx/>
              <a:buChar char="-"/>
              <a:tabLst>
                <a:tab pos="682625" algn="l"/>
              </a:tabLst>
            </a:pPr>
            <a:r>
              <a:rPr lang="en-US" sz="1600" b="1" smtClean="0">
                <a:latin typeface="Verdana" pitchFamily="34" charset="0"/>
              </a:rPr>
              <a:t>In the last 2 years alone, new tenure policies or legislation have been adopted in Brazil, Bolivia, China, Indonesia, India and Russia.</a:t>
            </a:r>
            <a:r>
              <a:rPr lang="en-US" sz="1600" smtClean="0">
                <a:latin typeface="Verdana" pitchFamily="34" charset="0"/>
              </a:rPr>
              <a:t> </a:t>
            </a:r>
            <a:endParaRPr lang="en-US" sz="1600" b="1" smtClean="0">
              <a:solidFill>
                <a:srgbClr val="003300"/>
              </a:solidFill>
              <a:latin typeface="Verdana" pitchFamily="34" charset="0"/>
            </a:endParaRPr>
          </a:p>
        </p:txBody>
      </p:sp>
      <p:sp>
        <p:nvSpPr>
          <p:cNvPr id="111619"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Policy Implications</a:t>
            </a:r>
          </a:p>
        </p:txBody>
      </p:sp>
      <p:pic>
        <p:nvPicPr>
          <p:cNvPr id="111620" name="Picture 4"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3"/>
          <p:cNvSpPr>
            <a:spLocks noGrp="1"/>
          </p:cNvSpPr>
          <p:nvPr>
            <p:ph type="sldNum" sz="quarter" idx="12"/>
          </p:nvPr>
        </p:nvSpPr>
        <p:spPr>
          <a:noFill/>
        </p:spPr>
        <p:txBody>
          <a:bodyPr/>
          <a:lstStyle/>
          <a:p>
            <a:fld id="{533478FB-8C52-4C5A-8426-4E38AAABF531}" type="slidenum">
              <a:rPr lang="en-US" smtClean="0"/>
              <a:pPr/>
              <a:t>50</a:t>
            </a:fld>
            <a:endParaRPr lang="en-US" smtClean="0"/>
          </a:p>
        </p:txBody>
      </p:sp>
      <p:sp>
        <p:nvSpPr>
          <p:cNvPr id="113666" name="Text Box 3"/>
          <p:cNvSpPr txBox="1">
            <a:spLocks noChangeArrowheads="1"/>
          </p:cNvSpPr>
          <p:nvPr/>
        </p:nvSpPr>
        <p:spPr bwMode="auto">
          <a:xfrm>
            <a:off x="254000" y="1062038"/>
            <a:ext cx="8361363" cy="3162300"/>
          </a:xfrm>
          <a:prstGeom prst="rect">
            <a:avLst/>
          </a:prstGeom>
          <a:noFill/>
          <a:ln w="9525">
            <a:noFill/>
            <a:miter lim="800000"/>
            <a:headEnd/>
            <a:tailEnd/>
          </a:ln>
        </p:spPr>
        <p:txBody>
          <a:bodyPr lIns="0" tIns="0" rIns="0" bIns="0">
            <a:spAutoFit/>
          </a:bodyPr>
          <a:lstStyle/>
          <a:p>
            <a:pPr marL="800100" lvl="1" indent="-342900">
              <a:spcBef>
                <a:spcPct val="50000"/>
              </a:spcBef>
            </a:pPr>
            <a:r>
              <a:rPr lang="en-US" sz="1800" b="1"/>
              <a:t>	How can we structure the tenure arrangements so that:</a:t>
            </a:r>
          </a:p>
          <a:p>
            <a:pPr marL="800100" lvl="1" indent="-342900">
              <a:spcBef>
                <a:spcPct val="50000"/>
              </a:spcBef>
            </a:pPr>
            <a:endParaRPr lang="en-US" sz="1800" b="1"/>
          </a:p>
          <a:p>
            <a:pPr marL="1143000" lvl="2" indent="-228600">
              <a:spcBef>
                <a:spcPct val="50000"/>
              </a:spcBef>
              <a:buFontTx/>
              <a:buAutoNum type="arabicPeriod"/>
            </a:pPr>
            <a:r>
              <a:rPr lang="en-US" sz="1800" b="1"/>
              <a:t>The right fiber goes to the right mill?</a:t>
            </a:r>
          </a:p>
          <a:p>
            <a:pPr marL="1143000" lvl="2" indent="-228600">
              <a:spcBef>
                <a:spcPct val="50000"/>
              </a:spcBef>
              <a:buFontTx/>
              <a:buAutoNum type="arabicPeriod"/>
            </a:pPr>
            <a:r>
              <a:rPr lang="en-US" sz="1800" b="1"/>
              <a:t>Facilitates the cost efficient collection of biomass?</a:t>
            </a:r>
          </a:p>
          <a:p>
            <a:pPr marL="800100" lvl="1" indent="-342900">
              <a:spcBef>
                <a:spcPct val="50000"/>
              </a:spcBef>
              <a:buFontTx/>
              <a:buAutoNum type="arabicPeriod"/>
            </a:pPr>
            <a:endParaRPr lang="en-US" sz="1800" b="1"/>
          </a:p>
          <a:p>
            <a:pPr marL="800100" lvl="1" indent="-342900">
              <a:spcBef>
                <a:spcPct val="50000"/>
              </a:spcBef>
            </a:pPr>
            <a:r>
              <a:rPr lang="en-US" sz="1800" b="1"/>
              <a:t>	At the same time, the tenure system should be sufficiently flexible in accommodating new technologies (and players) who may be more efficient – the bioenegy field is very dynamic.</a:t>
            </a:r>
          </a:p>
        </p:txBody>
      </p:sp>
      <p:sp>
        <p:nvSpPr>
          <p:cNvPr id="113667" name="Rectangle 2"/>
          <p:cNvSpPr>
            <a:spLocks noChangeArrowheads="1"/>
          </p:cNvSpPr>
          <p:nvPr/>
        </p:nvSpPr>
        <p:spPr bwMode="auto">
          <a:xfrm>
            <a:off x="303213" y="0"/>
            <a:ext cx="8586787" cy="690563"/>
          </a:xfrm>
          <a:prstGeom prst="rect">
            <a:avLst/>
          </a:prstGeom>
          <a:noFill/>
          <a:ln w="9525">
            <a:noFill/>
            <a:miter lim="800000"/>
            <a:headEnd/>
            <a:tailEnd/>
          </a:ln>
        </p:spPr>
        <p:txBody>
          <a:bodyPr anchor="ctr"/>
          <a:lstStyle/>
          <a:p>
            <a:pPr algn="ctr"/>
            <a:r>
              <a:rPr lang="en-US">
                <a:solidFill>
                  <a:schemeClr val="bg1"/>
                </a:solidFill>
              </a:rPr>
              <a:t>Policy Implications</a:t>
            </a:r>
          </a:p>
        </p:txBody>
      </p:sp>
      <p:pic>
        <p:nvPicPr>
          <p:cNvPr id="113668" name="Picture 5"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3" name="Slide Number Placeholder 3"/>
          <p:cNvSpPr>
            <a:spLocks noGrp="1"/>
          </p:cNvSpPr>
          <p:nvPr>
            <p:ph type="sldNum" sz="quarter" idx="12"/>
          </p:nvPr>
        </p:nvSpPr>
        <p:spPr>
          <a:noFill/>
        </p:spPr>
        <p:txBody>
          <a:bodyPr/>
          <a:lstStyle/>
          <a:p>
            <a:fld id="{57F00273-5906-4418-BB8C-C50BCEE41F59}" type="slidenum">
              <a:rPr lang="en-US" smtClean="0"/>
              <a:pPr/>
              <a:t>51</a:t>
            </a:fld>
            <a:endParaRPr lang="en-US" smtClean="0"/>
          </a:p>
        </p:txBody>
      </p:sp>
      <p:sp>
        <p:nvSpPr>
          <p:cNvPr id="115714" name="Rectangle 2"/>
          <p:cNvSpPr>
            <a:spLocks noGrp="1" noChangeArrowheads="1"/>
          </p:cNvSpPr>
          <p:nvPr>
            <p:ph type="body" idx="4294967295"/>
          </p:nvPr>
        </p:nvSpPr>
        <p:spPr>
          <a:xfrm>
            <a:off x="511175" y="898525"/>
            <a:ext cx="8077200" cy="5230813"/>
          </a:xfrm>
        </p:spPr>
        <p:txBody>
          <a:bodyPr/>
          <a:lstStyle/>
          <a:p>
            <a:pPr marL="461963" indent="-461963" eaLnBrk="1" hangingPunct="1">
              <a:lnSpc>
                <a:spcPct val="105000"/>
              </a:lnSpc>
              <a:spcBef>
                <a:spcPct val="25000"/>
              </a:spcBef>
              <a:spcAft>
                <a:spcPct val="25000"/>
              </a:spcAft>
              <a:buFontTx/>
              <a:buNone/>
            </a:pPr>
            <a:r>
              <a:rPr lang="en-US" sz="1600" b="1" smtClean="0">
                <a:latin typeface="Verdana" pitchFamily="34" charset="0"/>
              </a:rPr>
              <a:t>Two key guidelines for public policy re bio-energy markets:</a:t>
            </a:r>
          </a:p>
          <a:p>
            <a:pPr marL="461963" indent="-461963" eaLnBrk="1" hangingPunct="1">
              <a:lnSpc>
                <a:spcPct val="105000"/>
              </a:lnSpc>
              <a:spcBef>
                <a:spcPct val="25000"/>
              </a:spcBef>
              <a:spcAft>
                <a:spcPct val="25000"/>
              </a:spcAft>
              <a:buFontTx/>
              <a:buNone/>
            </a:pPr>
            <a:endParaRPr lang="en-US" sz="1600" b="1" smtClean="0">
              <a:latin typeface="Verdana" pitchFamily="34" charset="0"/>
            </a:endParaRPr>
          </a:p>
          <a:p>
            <a:pPr marL="461963" indent="-461963" eaLnBrk="1" hangingPunct="1">
              <a:lnSpc>
                <a:spcPct val="105000"/>
              </a:lnSpc>
              <a:spcBef>
                <a:spcPct val="25000"/>
              </a:spcBef>
              <a:spcAft>
                <a:spcPct val="25000"/>
              </a:spcAft>
              <a:buFontTx/>
              <a:buAutoNum type="arabicParenR"/>
            </a:pPr>
            <a:r>
              <a:rPr lang="en-US" sz="1600" b="1" smtClean="0">
                <a:latin typeface="Verdana" pitchFamily="34" charset="0"/>
              </a:rPr>
              <a:t>In terms of strict energy perspective, it is more efficient to use biomass in heat and electricity production than for biofuels.</a:t>
            </a:r>
          </a:p>
          <a:p>
            <a:pPr marL="862013" lvl="1" eaLnBrk="1" hangingPunct="1">
              <a:lnSpc>
                <a:spcPct val="105000"/>
              </a:lnSpc>
              <a:spcBef>
                <a:spcPct val="25000"/>
              </a:spcBef>
              <a:spcAft>
                <a:spcPct val="25000"/>
              </a:spcAft>
            </a:pPr>
            <a:r>
              <a:rPr lang="en-US" sz="1600" b="1" smtClean="0">
                <a:latin typeface="Verdana" pitchFamily="34" charset="0"/>
              </a:rPr>
              <a:t>Conversion losses of 10</a:t>
            </a:r>
            <a:r>
              <a:rPr lang="en-US" sz="1600" b="1" smtClean="0">
                <a:latin typeface="Verdana" pitchFamily="34" charset="0"/>
                <a:cs typeface="Arial" charset="0"/>
              </a:rPr>
              <a:t>–</a:t>
            </a:r>
            <a:r>
              <a:rPr lang="en-US" sz="1600" b="1" smtClean="0">
                <a:latin typeface="Verdana" pitchFamily="34" charset="0"/>
              </a:rPr>
              <a:t>20% for H&amp;E;</a:t>
            </a:r>
          </a:p>
          <a:p>
            <a:pPr marL="862013" lvl="1" eaLnBrk="1" hangingPunct="1">
              <a:lnSpc>
                <a:spcPct val="105000"/>
              </a:lnSpc>
              <a:spcBef>
                <a:spcPct val="25000"/>
              </a:spcBef>
              <a:spcAft>
                <a:spcPct val="25000"/>
              </a:spcAft>
            </a:pPr>
            <a:r>
              <a:rPr lang="en-US" sz="1600" b="1" smtClean="0">
                <a:latin typeface="Verdana" pitchFamily="34" charset="0"/>
              </a:rPr>
              <a:t>Conversion losses of 30-65% for biofuels.</a:t>
            </a:r>
          </a:p>
          <a:p>
            <a:pPr marL="461963" indent="-461963" eaLnBrk="1" hangingPunct="1">
              <a:lnSpc>
                <a:spcPct val="105000"/>
              </a:lnSpc>
              <a:spcBef>
                <a:spcPct val="25000"/>
              </a:spcBef>
              <a:spcAft>
                <a:spcPct val="25000"/>
              </a:spcAft>
              <a:buFontTx/>
              <a:buAutoNum type="arabicParenR"/>
            </a:pPr>
            <a:endParaRPr lang="en-US" sz="1600" b="1" smtClean="0">
              <a:latin typeface="Verdana" pitchFamily="34" charset="0"/>
            </a:endParaRPr>
          </a:p>
          <a:p>
            <a:pPr marL="461963" indent="-461963" eaLnBrk="1" hangingPunct="1">
              <a:lnSpc>
                <a:spcPct val="105000"/>
              </a:lnSpc>
              <a:spcBef>
                <a:spcPct val="25000"/>
              </a:spcBef>
              <a:spcAft>
                <a:spcPct val="25000"/>
              </a:spcAft>
              <a:buFontTx/>
              <a:buAutoNum type="arabicParenR"/>
            </a:pPr>
            <a:r>
              <a:rPr lang="en-US" sz="1600" b="1" smtClean="0">
                <a:latin typeface="Verdana" pitchFamily="34" charset="0"/>
              </a:rPr>
              <a:t>When allocating public wood, note the differences in economic multipliers:</a:t>
            </a:r>
          </a:p>
          <a:p>
            <a:pPr marL="862013" lvl="1" eaLnBrk="1" hangingPunct="1">
              <a:lnSpc>
                <a:spcPct val="105000"/>
              </a:lnSpc>
              <a:spcBef>
                <a:spcPct val="25000"/>
              </a:spcBef>
              <a:spcAft>
                <a:spcPct val="25000"/>
              </a:spcAft>
            </a:pPr>
            <a:r>
              <a:rPr lang="en-US" sz="1600" b="1" smtClean="0">
                <a:latin typeface="Verdana" pitchFamily="34" charset="0"/>
              </a:rPr>
              <a:t>For 1 m3 of wood, relative to BioEnergy, Pulp &amp; Paper generates (based on European data):</a:t>
            </a:r>
          </a:p>
          <a:p>
            <a:pPr marL="1262063" lvl="2" eaLnBrk="1" hangingPunct="1">
              <a:lnSpc>
                <a:spcPct val="105000"/>
              </a:lnSpc>
              <a:spcBef>
                <a:spcPct val="25000"/>
              </a:spcBef>
              <a:spcAft>
                <a:spcPct val="25000"/>
              </a:spcAft>
            </a:pPr>
            <a:r>
              <a:rPr lang="en-US" sz="1600" b="1" smtClean="0">
                <a:latin typeface="Verdana" pitchFamily="34" charset="0"/>
              </a:rPr>
              <a:t>8x more GDP;</a:t>
            </a:r>
          </a:p>
          <a:p>
            <a:pPr marL="1262063" lvl="2" eaLnBrk="1" hangingPunct="1">
              <a:lnSpc>
                <a:spcPct val="105000"/>
              </a:lnSpc>
              <a:spcBef>
                <a:spcPct val="25000"/>
              </a:spcBef>
              <a:spcAft>
                <a:spcPct val="25000"/>
              </a:spcAft>
            </a:pPr>
            <a:r>
              <a:rPr lang="en-US" sz="1600" b="1" smtClean="0">
                <a:latin typeface="Verdana" pitchFamily="34" charset="0"/>
              </a:rPr>
              <a:t>13x more Employment.	</a:t>
            </a:r>
          </a:p>
        </p:txBody>
      </p:sp>
      <p:sp>
        <p:nvSpPr>
          <p:cNvPr id="115715" name="Rectangle 2"/>
          <p:cNvSpPr>
            <a:spLocks noChangeArrowheads="1"/>
          </p:cNvSpPr>
          <p:nvPr/>
        </p:nvSpPr>
        <p:spPr bwMode="auto">
          <a:xfrm>
            <a:off x="303213" y="0"/>
            <a:ext cx="8586787" cy="690563"/>
          </a:xfrm>
          <a:prstGeom prst="rect">
            <a:avLst/>
          </a:prstGeom>
          <a:noFill/>
          <a:ln w="9525">
            <a:noFill/>
            <a:miter lim="800000"/>
            <a:headEnd/>
            <a:tailEnd/>
          </a:ln>
        </p:spPr>
        <p:txBody>
          <a:bodyPr anchor="ctr"/>
          <a:lstStyle/>
          <a:p>
            <a:pPr algn="ctr"/>
            <a:r>
              <a:rPr lang="en-US">
                <a:solidFill>
                  <a:schemeClr val="bg1"/>
                </a:solidFill>
              </a:rPr>
              <a:t>Policy Implications</a:t>
            </a:r>
          </a:p>
        </p:txBody>
      </p:sp>
      <p:pic>
        <p:nvPicPr>
          <p:cNvPr id="115716" name="Picture 5"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2"/>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
        <p:nvSpPr>
          <p:cNvPr id="278531" name="Rectangle 3"/>
          <p:cNvSpPr>
            <a:spLocks noGrp="1" noChangeArrowheads="1"/>
          </p:cNvSpPr>
          <p:nvPr>
            <p:ph type="title" idx="4294967295"/>
          </p:nvPr>
        </p:nvSpPr>
        <p:spPr>
          <a:xfrm>
            <a:off x="219075" y="0"/>
            <a:ext cx="8532813" cy="809625"/>
          </a:xfrm>
        </p:spPr>
        <p:txBody>
          <a:bodyPr/>
          <a:lstStyle/>
          <a:p>
            <a:pPr eaLnBrk="1" hangingPunct="1">
              <a:defRPr/>
            </a:pPr>
            <a:r>
              <a:rPr lang="en-US" sz="2800" dirty="0" smtClean="0">
                <a:solidFill>
                  <a:schemeClr val="accent3"/>
                </a:solidFill>
                <a:latin typeface="Verdana" pitchFamily="34" charset="0"/>
              </a:rPr>
              <a:t>Investment Implications</a:t>
            </a:r>
          </a:p>
        </p:txBody>
      </p:sp>
      <p:sp>
        <p:nvSpPr>
          <p:cNvPr id="119811" name="Rectangle 4"/>
          <p:cNvSpPr>
            <a:spLocks noGrp="1" noChangeArrowheads="1"/>
          </p:cNvSpPr>
          <p:nvPr>
            <p:ph type="body" idx="4294967295"/>
          </p:nvPr>
        </p:nvSpPr>
        <p:spPr>
          <a:xfrm>
            <a:off x="611188" y="981075"/>
            <a:ext cx="8245475" cy="576263"/>
          </a:xfrm>
        </p:spPr>
        <p:txBody>
          <a:bodyPr/>
          <a:lstStyle/>
          <a:p>
            <a:pPr eaLnBrk="1" hangingPunct="1">
              <a:spcBef>
                <a:spcPct val="40000"/>
              </a:spcBef>
              <a:spcAft>
                <a:spcPct val="40000"/>
              </a:spcAft>
              <a:buFontTx/>
              <a:buNone/>
            </a:pPr>
            <a:r>
              <a:rPr lang="en-US" sz="1800" smtClean="0"/>
              <a:t>A McKinsey Global Survey: How companies think about climate change</a:t>
            </a:r>
          </a:p>
        </p:txBody>
      </p:sp>
      <p:sp>
        <p:nvSpPr>
          <p:cNvPr id="119812" name="Text Box 7"/>
          <p:cNvSpPr txBox="1">
            <a:spLocks noChangeArrowheads="1"/>
          </p:cNvSpPr>
          <p:nvPr/>
        </p:nvSpPr>
        <p:spPr bwMode="auto">
          <a:xfrm>
            <a:off x="4356100" y="5876925"/>
            <a:ext cx="3219450" cy="214313"/>
          </a:xfrm>
          <a:prstGeom prst="rect">
            <a:avLst/>
          </a:prstGeom>
          <a:noFill/>
          <a:ln w="9525">
            <a:noFill/>
            <a:miter lim="800000"/>
            <a:headEnd/>
            <a:tailEnd/>
          </a:ln>
        </p:spPr>
        <p:txBody>
          <a:bodyPr>
            <a:spAutoFit/>
          </a:bodyPr>
          <a:lstStyle/>
          <a:p>
            <a:pPr>
              <a:spcBef>
                <a:spcPct val="50000"/>
              </a:spcBef>
            </a:pPr>
            <a:r>
              <a:rPr lang="fr-CA" sz="800">
                <a:latin typeface="Arial" charset="0"/>
              </a:rPr>
              <a:t>Source: Dec 2007 </a:t>
            </a:r>
            <a:r>
              <a:rPr lang="fr-CA" sz="800" i="1">
                <a:latin typeface="Arial" charset="0"/>
              </a:rPr>
              <a:t>McKinsey Quarterly</a:t>
            </a:r>
            <a:r>
              <a:rPr lang="fr-CA" sz="800">
                <a:latin typeface="Arial" charset="0"/>
              </a:rPr>
              <a:t> survey on climate change</a:t>
            </a:r>
            <a:endParaRPr lang="en-US" sz="800">
              <a:latin typeface="Arial" charset="0"/>
            </a:endParaRPr>
          </a:p>
        </p:txBody>
      </p:sp>
      <p:sp>
        <p:nvSpPr>
          <p:cNvPr id="119813" name="Text Box 9"/>
          <p:cNvSpPr txBox="1">
            <a:spLocks noChangeArrowheads="1"/>
          </p:cNvSpPr>
          <p:nvPr/>
        </p:nvSpPr>
        <p:spPr bwMode="auto">
          <a:xfrm>
            <a:off x="4356100" y="1989138"/>
            <a:ext cx="4103688" cy="3800475"/>
          </a:xfrm>
          <a:prstGeom prst="rect">
            <a:avLst/>
          </a:prstGeom>
          <a:noFill/>
          <a:ln w="9525">
            <a:noFill/>
            <a:miter lim="800000"/>
            <a:headEnd/>
            <a:tailEnd/>
          </a:ln>
        </p:spPr>
        <p:txBody>
          <a:bodyPr>
            <a:spAutoFit/>
          </a:bodyPr>
          <a:lstStyle/>
          <a:p>
            <a:pPr>
              <a:buFontTx/>
              <a:buChar char="•"/>
            </a:pPr>
            <a:r>
              <a:rPr lang="en-US" sz="1800">
                <a:latin typeface="Arial" charset="0"/>
              </a:rPr>
              <a:t> Surveyed 2192 C-level executives around the world (27% CEOs), Dec 07.</a:t>
            </a:r>
          </a:p>
          <a:p>
            <a:endParaRPr lang="en-US" sz="1800">
              <a:latin typeface="Arial" charset="0"/>
            </a:endParaRPr>
          </a:p>
          <a:p>
            <a:pPr>
              <a:buFontTx/>
              <a:buChar char="•"/>
            </a:pPr>
            <a:r>
              <a:rPr lang="en-US" sz="1800">
                <a:latin typeface="Arial" charset="0"/>
              </a:rPr>
              <a:t> Fully 60% regard climate change as strategically important, and a majority consider it important to product development, investment planning and brand management.</a:t>
            </a:r>
          </a:p>
          <a:p>
            <a:endParaRPr lang="en-US" sz="1800">
              <a:latin typeface="Arial" charset="0"/>
            </a:endParaRPr>
          </a:p>
          <a:p>
            <a:pPr>
              <a:buFontTx/>
              <a:buChar char="•"/>
            </a:pPr>
            <a:r>
              <a:rPr lang="en-US" sz="1800">
                <a:latin typeface="Arial" charset="0"/>
              </a:rPr>
              <a:t> Importance greatest in Asia/Europe, and least in North America.</a:t>
            </a:r>
          </a:p>
          <a:p>
            <a:pPr>
              <a:spcBef>
                <a:spcPct val="50000"/>
              </a:spcBef>
            </a:pPr>
            <a:endParaRPr lang="en-US" sz="1800">
              <a:latin typeface="Arial" charset="0"/>
            </a:endParaRPr>
          </a:p>
        </p:txBody>
      </p:sp>
      <p:pic>
        <p:nvPicPr>
          <p:cNvPr id="119814" name="Picture 10" descr="ExhibitI"/>
          <p:cNvPicPr>
            <a:picLocks noChangeAspect="1" noChangeArrowheads="1"/>
          </p:cNvPicPr>
          <p:nvPr/>
        </p:nvPicPr>
        <p:blipFill>
          <a:blip r:embed="rId4"/>
          <a:srcRect/>
          <a:stretch>
            <a:fillRect/>
          </a:stretch>
        </p:blipFill>
        <p:spPr bwMode="auto">
          <a:xfrm>
            <a:off x="395288" y="1412875"/>
            <a:ext cx="3717925" cy="4687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Picture 2"/>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
        <p:nvSpPr>
          <p:cNvPr id="280579" name="Rectangle 3"/>
          <p:cNvSpPr>
            <a:spLocks noGrp="1" noChangeArrowheads="1"/>
          </p:cNvSpPr>
          <p:nvPr>
            <p:ph type="title" idx="4294967295"/>
          </p:nvPr>
        </p:nvSpPr>
        <p:spPr>
          <a:xfrm>
            <a:off x="250825" y="0"/>
            <a:ext cx="8532813" cy="752475"/>
          </a:xfrm>
        </p:spPr>
        <p:txBody>
          <a:bodyPr/>
          <a:lstStyle/>
          <a:p>
            <a:pPr eaLnBrk="1" hangingPunct="1">
              <a:defRPr/>
            </a:pPr>
            <a:r>
              <a:rPr lang="en-US" sz="2800" dirty="0" smtClean="0">
                <a:solidFill>
                  <a:schemeClr val="accent3"/>
                </a:solidFill>
                <a:latin typeface="Verdana" pitchFamily="34" charset="0"/>
              </a:rPr>
              <a:t>Investment Implications</a:t>
            </a:r>
          </a:p>
        </p:txBody>
      </p:sp>
      <p:sp>
        <p:nvSpPr>
          <p:cNvPr id="121859" name="Rectangle 4"/>
          <p:cNvSpPr>
            <a:spLocks noGrp="1" noChangeArrowheads="1"/>
          </p:cNvSpPr>
          <p:nvPr>
            <p:ph type="body" idx="4294967295"/>
          </p:nvPr>
        </p:nvSpPr>
        <p:spPr>
          <a:xfrm>
            <a:off x="611188" y="1196975"/>
            <a:ext cx="8245475" cy="4032250"/>
          </a:xfrm>
        </p:spPr>
        <p:txBody>
          <a:bodyPr/>
          <a:lstStyle/>
          <a:p>
            <a:pPr eaLnBrk="1" hangingPunct="1">
              <a:lnSpc>
                <a:spcPct val="135000"/>
              </a:lnSpc>
              <a:spcBef>
                <a:spcPct val="40000"/>
              </a:spcBef>
              <a:spcAft>
                <a:spcPct val="40000"/>
              </a:spcAft>
              <a:buFontTx/>
              <a:buNone/>
            </a:pPr>
            <a:endParaRPr lang="en-US" sz="1600" smtClean="0"/>
          </a:p>
          <a:p>
            <a:pPr eaLnBrk="1" hangingPunct="1">
              <a:lnSpc>
                <a:spcPct val="135000"/>
              </a:lnSpc>
              <a:spcBef>
                <a:spcPct val="40000"/>
              </a:spcBef>
              <a:spcAft>
                <a:spcPct val="40000"/>
              </a:spcAft>
              <a:buFontTx/>
              <a:buNone/>
            </a:pPr>
            <a:r>
              <a:rPr lang="en-US" sz="1800" b="1" smtClean="0">
                <a:latin typeface="Verdana" pitchFamily="34" charset="0"/>
              </a:rPr>
              <a:t>	Good quality land will be the scarce resource.</a:t>
            </a:r>
          </a:p>
          <a:p>
            <a:pPr eaLnBrk="1" hangingPunct="1">
              <a:lnSpc>
                <a:spcPct val="135000"/>
              </a:lnSpc>
              <a:spcBef>
                <a:spcPct val="40000"/>
              </a:spcBef>
              <a:spcAft>
                <a:spcPct val="40000"/>
              </a:spcAft>
              <a:buFontTx/>
              <a:buNone/>
            </a:pPr>
            <a:r>
              <a:rPr lang="en-US" sz="1800" b="1" smtClean="0">
                <a:latin typeface="Verdana" pitchFamily="34" charset="0"/>
              </a:rPr>
              <a:t>	...and access to clean water may be key in influencing the quality.</a:t>
            </a:r>
          </a:p>
          <a:p>
            <a:pPr eaLnBrk="1" hangingPunct="1">
              <a:lnSpc>
                <a:spcPct val="135000"/>
              </a:lnSpc>
              <a:spcBef>
                <a:spcPct val="40000"/>
              </a:spcBef>
              <a:spcAft>
                <a:spcPct val="40000"/>
              </a:spcAft>
              <a:buFontTx/>
              <a:buNone/>
            </a:pPr>
            <a:endParaRPr lang="en-US" sz="1800" b="1" smtClean="0">
              <a:latin typeface="Verdana" pitchFamily="34" charset="0"/>
            </a:endParaRPr>
          </a:p>
          <a:p>
            <a:pPr eaLnBrk="1" hangingPunct="1">
              <a:lnSpc>
                <a:spcPct val="135000"/>
              </a:lnSpc>
              <a:spcBef>
                <a:spcPct val="40000"/>
              </a:spcBef>
              <a:spcAft>
                <a:spcPct val="40000"/>
              </a:spcAft>
              <a:buFontTx/>
              <a:buNone/>
            </a:pPr>
            <a:r>
              <a:rPr lang="en-US" sz="1800" b="1" smtClean="0">
                <a:latin typeface="Verdana" pitchFamily="34" charset="0"/>
              </a:rPr>
              <a:t>	Owners expected to  lobby for flexibility in switching land uses</a:t>
            </a:r>
          </a:p>
          <a:p>
            <a:pPr eaLnBrk="1" hangingPunct="1">
              <a:lnSpc>
                <a:spcPct val="135000"/>
              </a:lnSpc>
              <a:spcBef>
                <a:spcPct val="40000"/>
              </a:spcBef>
              <a:spcAft>
                <a:spcPct val="40000"/>
              </a:spcAft>
              <a:buFontTx/>
              <a:buNone/>
            </a:pPr>
            <a:endParaRPr lang="en-US" sz="1800" smtClean="0"/>
          </a:p>
          <a:p>
            <a:pPr eaLnBrk="1" hangingPunct="1">
              <a:lnSpc>
                <a:spcPct val="135000"/>
              </a:lnSpc>
              <a:spcBef>
                <a:spcPct val="40000"/>
              </a:spcBef>
              <a:spcAft>
                <a:spcPct val="40000"/>
              </a:spcAft>
              <a:buFontTx/>
              <a:buNone/>
            </a:pPr>
            <a:r>
              <a:rPr lang="en-US" sz="1800" smtClean="0"/>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3"/>
          <p:cNvSpPr>
            <a:spLocks noGrp="1"/>
          </p:cNvSpPr>
          <p:nvPr>
            <p:ph type="sldNum" sz="quarter" idx="12"/>
          </p:nvPr>
        </p:nvSpPr>
        <p:spPr>
          <a:noFill/>
        </p:spPr>
        <p:txBody>
          <a:bodyPr/>
          <a:lstStyle/>
          <a:p>
            <a:fld id="{5162E0E0-9377-4A9B-8AA4-DC7F4D681B58}" type="slidenum">
              <a:rPr lang="en-US" smtClean="0"/>
              <a:pPr/>
              <a:t>54</a:t>
            </a:fld>
            <a:endParaRPr lang="en-US" smtClean="0"/>
          </a:p>
        </p:txBody>
      </p:sp>
      <p:sp>
        <p:nvSpPr>
          <p:cNvPr id="123906" name="Rectangle 3"/>
          <p:cNvSpPr>
            <a:spLocks noGrp="1" noChangeArrowheads="1"/>
          </p:cNvSpPr>
          <p:nvPr>
            <p:ph type="title" idx="4294967295"/>
          </p:nvPr>
        </p:nvSpPr>
        <p:spPr>
          <a:xfrm>
            <a:off x="314325" y="0"/>
            <a:ext cx="8532813" cy="682625"/>
          </a:xfrm>
        </p:spPr>
        <p:txBody>
          <a:bodyPr/>
          <a:lstStyle/>
          <a:p>
            <a:pPr eaLnBrk="1" hangingPunct="1"/>
            <a:r>
              <a:rPr lang="en-US" sz="2800" smtClean="0">
                <a:solidFill>
                  <a:schemeClr val="bg1"/>
                </a:solidFill>
                <a:latin typeface="Verdana" pitchFamily="34" charset="0"/>
              </a:rPr>
              <a:t>Investment Implications</a:t>
            </a:r>
          </a:p>
        </p:txBody>
      </p:sp>
      <p:pic>
        <p:nvPicPr>
          <p:cNvPr id="123907" name="Picture 6"/>
          <p:cNvPicPr>
            <a:picLocks noChangeAspect="1" noChangeArrowheads="1"/>
          </p:cNvPicPr>
          <p:nvPr/>
        </p:nvPicPr>
        <p:blipFill>
          <a:blip r:embed="rId3"/>
          <a:srcRect/>
          <a:stretch>
            <a:fillRect/>
          </a:stretch>
        </p:blipFill>
        <p:spPr bwMode="auto">
          <a:xfrm>
            <a:off x="827088" y="1628775"/>
            <a:ext cx="7272337" cy="3455988"/>
          </a:xfrm>
          <a:prstGeom prst="rect">
            <a:avLst/>
          </a:prstGeom>
          <a:noFill/>
          <a:ln w="9525">
            <a:noFill/>
            <a:miter lim="800000"/>
            <a:headEnd/>
            <a:tailEnd/>
          </a:ln>
        </p:spPr>
      </p:pic>
      <p:sp>
        <p:nvSpPr>
          <p:cNvPr id="123908" name="Text Box 7"/>
          <p:cNvSpPr txBox="1">
            <a:spLocks noChangeArrowheads="1"/>
          </p:cNvSpPr>
          <p:nvPr/>
        </p:nvSpPr>
        <p:spPr bwMode="auto">
          <a:xfrm>
            <a:off x="981075" y="4972050"/>
            <a:ext cx="7499350" cy="1570038"/>
          </a:xfrm>
          <a:prstGeom prst="rect">
            <a:avLst/>
          </a:prstGeom>
          <a:noFill/>
          <a:ln w="9525">
            <a:noFill/>
            <a:miter lim="800000"/>
            <a:headEnd/>
            <a:tailEnd/>
          </a:ln>
        </p:spPr>
        <p:txBody>
          <a:bodyPr>
            <a:spAutoFit/>
          </a:bodyPr>
          <a:lstStyle/>
          <a:p>
            <a:pPr>
              <a:spcBef>
                <a:spcPct val="50000"/>
              </a:spcBef>
              <a:buFont typeface="Arial" charset="0"/>
              <a:buChar char="•"/>
            </a:pPr>
            <a:r>
              <a:rPr lang="en-US" sz="1600">
                <a:latin typeface="Arial" charset="0"/>
              </a:rPr>
              <a:t>  We think the convergence of the “Three F’s” (in combination with four other “shocks”) are going to cause the global cost curve for fiber to shift up and flatten.</a:t>
            </a:r>
          </a:p>
          <a:p>
            <a:pPr>
              <a:spcBef>
                <a:spcPct val="50000"/>
              </a:spcBef>
              <a:buFont typeface="Arial" charset="0"/>
              <a:buChar char="•"/>
            </a:pPr>
            <a:r>
              <a:rPr lang="en-US" sz="1600">
                <a:latin typeface="Arial" charset="0"/>
              </a:rPr>
              <a:t>  Declining spread in wood costs across regions means other variables will increase in relative importance when assessing location of investment.</a:t>
            </a:r>
          </a:p>
          <a:p>
            <a:pPr>
              <a:spcBef>
                <a:spcPct val="50000"/>
              </a:spcBef>
            </a:pPr>
            <a:r>
              <a:rPr lang="en-US" sz="1600">
                <a:latin typeface="Arial" charset="0"/>
              </a:rPr>
              <a:t>              Comparative advantage shifting back to the Northern Hemisphere?</a:t>
            </a:r>
          </a:p>
        </p:txBody>
      </p:sp>
      <p:sp>
        <p:nvSpPr>
          <p:cNvPr id="123909" name="Text Box 8"/>
          <p:cNvSpPr txBox="1">
            <a:spLocks noChangeArrowheads="1"/>
          </p:cNvSpPr>
          <p:nvPr/>
        </p:nvSpPr>
        <p:spPr bwMode="auto">
          <a:xfrm>
            <a:off x="1598613" y="973138"/>
            <a:ext cx="6624637" cy="366712"/>
          </a:xfrm>
          <a:prstGeom prst="rect">
            <a:avLst/>
          </a:prstGeom>
          <a:noFill/>
          <a:ln w="9525">
            <a:noFill/>
            <a:miter lim="800000"/>
            <a:headEnd/>
            <a:tailEnd/>
          </a:ln>
        </p:spPr>
        <p:txBody>
          <a:bodyPr>
            <a:spAutoFit/>
          </a:bodyPr>
          <a:lstStyle/>
          <a:p>
            <a:pPr>
              <a:spcBef>
                <a:spcPct val="50000"/>
              </a:spcBef>
            </a:pPr>
            <a:r>
              <a:rPr lang="en-US" sz="1800">
                <a:latin typeface="Arial" charset="0"/>
              </a:rPr>
              <a:t>Average Delivered Price of Conifer Pulpwood (Q4/07)</a:t>
            </a:r>
          </a:p>
        </p:txBody>
      </p:sp>
      <p:pic>
        <p:nvPicPr>
          <p:cNvPr id="123910" name="Picture 6" descr="CIBC_WOM_2C_RGB"/>
          <p:cNvPicPr>
            <a:picLocks noChangeAspect="1" noChangeArrowheads="1"/>
          </p:cNvPicPr>
          <p:nvPr/>
        </p:nvPicPr>
        <p:blipFill>
          <a:blip r:embed="rId4"/>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Number Placeholder 3"/>
          <p:cNvSpPr>
            <a:spLocks noGrp="1"/>
          </p:cNvSpPr>
          <p:nvPr>
            <p:ph type="sldNum" sz="quarter" idx="12"/>
          </p:nvPr>
        </p:nvSpPr>
        <p:spPr>
          <a:noFill/>
        </p:spPr>
        <p:txBody>
          <a:bodyPr/>
          <a:lstStyle/>
          <a:p>
            <a:fld id="{2A161315-B6E5-46BB-BF70-753C73BD5C68}" type="slidenum">
              <a:rPr lang="en-US" smtClean="0"/>
              <a:pPr/>
              <a:t>55</a:t>
            </a:fld>
            <a:endParaRPr lang="en-US" smtClean="0"/>
          </a:p>
        </p:txBody>
      </p:sp>
      <p:sp>
        <p:nvSpPr>
          <p:cNvPr id="125954" name="Rectangle 4"/>
          <p:cNvSpPr>
            <a:spLocks noGrp="1" noChangeArrowheads="1"/>
          </p:cNvSpPr>
          <p:nvPr>
            <p:ph type="title" idx="4294967295"/>
          </p:nvPr>
        </p:nvSpPr>
        <p:spPr>
          <a:xfrm>
            <a:off x="628650" y="619125"/>
            <a:ext cx="7762875" cy="692150"/>
          </a:xfrm>
        </p:spPr>
        <p:txBody>
          <a:bodyPr/>
          <a:lstStyle/>
          <a:p>
            <a:pPr eaLnBrk="1" hangingPunct="1"/>
            <a:r>
              <a:rPr lang="en-US" sz="1800" smtClean="0"/>
              <a:t>Comparative Financial Analysis of B.C. Wood Pellet Plants: Sawmill Residue vs Beetle Logs ($/ODMT) Q1/2008 </a:t>
            </a:r>
          </a:p>
        </p:txBody>
      </p:sp>
      <p:sp>
        <p:nvSpPr>
          <p:cNvPr id="125955" name="Text Box 5"/>
          <p:cNvSpPr txBox="1">
            <a:spLocks noChangeArrowheads="1"/>
          </p:cNvSpPr>
          <p:nvPr/>
        </p:nvSpPr>
        <p:spPr bwMode="auto">
          <a:xfrm>
            <a:off x="876300" y="4629150"/>
            <a:ext cx="7572375" cy="1477963"/>
          </a:xfrm>
          <a:prstGeom prst="rect">
            <a:avLst/>
          </a:prstGeom>
          <a:noFill/>
          <a:ln w="9525">
            <a:noFill/>
            <a:miter lim="800000"/>
            <a:headEnd/>
            <a:tailEnd/>
          </a:ln>
        </p:spPr>
        <p:txBody>
          <a:bodyPr lIns="0" tIns="0" rIns="0" bIns="0">
            <a:spAutoFit/>
          </a:bodyPr>
          <a:lstStyle/>
          <a:p>
            <a:pPr>
              <a:spcBef>
                <a:spcPct val="50000"/>
              </a:spcBef>
            </a:pPr>
            <a:r>
              <a:rPr lang="en-US" sz="1200" b="1">
                <a:latin typeface="Arial" charset="0"/>
              </a:rPr>
              <a:t>B.C. Interior pellet capacity expected to expand from 0.9 million tpy in 2007 to ~ 3 million tpy in 2010, with vast majority of output destined for Europe.   Questionable economics if based on Beetle wood.</a:t>
            </a:r>
          </a:p>
          <a:p>
            <a:pPr>
              <a:spcBef>
                <a:spcPct val="50000"/>
              </a:spcBef>
            </a:pPr>
            <a:r>
              <a:rPr lang="en-US" sz="1200" b="1">
                <a:latin typeface="Arial" charset="0"/>
              </a:rPr>
              <a:t>Delivered fibre cost estimated to be $20-40/ODMT for sawmill residue, versus  $80-$100/ODMT for “Beetle Wood”.  (Unit fixed costs of ~$20/ODMT should be added, with the estimate higher for plants smaller than 120,000 ODMT).</a:t>
            </a:r>
          </a:p>
          <a:p>
            <a:pPr>
              <a:spcBef>
                <a:spcPct val="50000"/>
              </a:spcBef>
            </a:pPr>
            <a:r>
              <a:rPr lang="en-US" sz="1200" b="1">
                <a:latin typeface="Arial" charset="0"/>
              </a:rPr>
              <a:t>Normalized CHP pellet prices expected to range from 105-135 euro/ODMT, CIF Rotterdamn.  3-year contract currently ~130 euro/ODMT.</a:t>
            </a:r>
          </a:p>
        </p:txBody>
      </p:sp>
      <p:sp>
        <p:nvSpPr>
          <p:cNvPr id="125956" name="Text Box 6"/>
          <p:cNvSpPr txBox="1">
            <a:spLocks noChangeArrowheads="1"/>
          </p:cNvSpPr>
          <p:nvPr/>
        </p:nvSpPr>
        <p:spPr bwMode="auto">
          <a:xfrm>
            <a:off x="1665288" y="4264025"/>
            <a:ext cx="6126162" cy="304800"/>
          </a:xfrm>
          <a:prstGeom prst="rect">
            <a:avLst/>
          </a:prstGeom>
          <a:noFill/>
          <a:ln w="9525">
            <a:noFill/>
            <a:miter lim="800000"/>
            <a:headEnd/>
            <a:tailEnd/>
          </a:ln>
        </p:spPr>
        <p:txBody>
          <a:bodyPr lIns="0" tIns="0" rIns="0" bIns="0">
            <a:spAutoFit/>
          </a:bodyPr>
          <a:lstStyle/>
          <a:p>
            <a:r>
              <a:rPr lang="en-US" sz="1000">
                <a:latin typeface="Arial" charset="0"/>
              </a:rPr>
              <a:t>*    Based on an exchange rate of </a:t>
            </a:r>
            <a:r>
              <a:rPr lang="en-US" sz="1000">
                <a:latin typeface="Arial" charset="0"/>
                <a:cs typeface="Arial" charset="0"/>
              </a:rPr>
              <a:t>€105 at $1.56/ </a:t>
            </a:r>
            <a:r>
              <a:rPr lang="en-US" sz="1000">
                <a:latin typeface="Arial" charset="0"/>
              </a:rPr>
              <a:t>€.</a:t>
            </a:r>
            <a:endParaRPr lang="en-US" sz="1000">
              <a:latin typeface="Arial" charset="0"/>
              <a:cs typeface="Arial" charset="0"/>
            </a:endParaRPr>
          </a:p>
          <a:p>
            <a:r>
              <a:rPr lang="en-US" sz="1000">
                <a:latin typeface="Arial" charset="0"/>
              </a:rPr>
              <a:t>**  Based on an exchange rate of €135 at $1.56/ €.</a:t>
            </a:r>
          </a:p>
        </p:txBody>
      </p:sp>
      <p:pic>
        <p:nvPicPr>
          <p:cNvPr id="125957" name="Picture 7"/>
          <p:cNvPicPr>
            <a:picLocks noChangeAspect="1" noChangeArrowheads="1"/>
          </p:cNvPicPr>
          <p:nvPr/>
        </p:nvPicPr>
        <p:blipFill>
          <a:blip r:embed="rId3"/>
          <a:srcRect/>
          <a:stretch>
            <a:fillRect/>
          </a:stretch>
        </p:blipFill>
        <p:spPr bwMode="auto">
          <a:xfrm>
            <a:off x="1570038" y="1276350"/>
            <a:ext cx="6181725" cy="3009900"/>
          </a:xfrm>
          <a:prstGeom prst="rect">
            <a:avLst/>
          </a:prstGeom>
          <a:noFill/>
          <a:ln w="9525">
            <a:noFill/>
            <a:miter lim="800000"/>
            <a:headEnd/>
            <a:tailEnd/>
          </a:ln>
        </p:spPr>
      </p:pic>
      <p:sp>
        <p:nvSpPr>
          <p:cNvPr id="125958" name="Rectangle 2"/>
          <p:cNvSpPr>
            <a:spLocks noChangeArrowheads="1"/>
          </p:cNvSpPr>
          <p:nvPr/>
        </p:nvSpPr>
        <p:spPr bwMode="auto">
          <a:xfrm>
            <a:off x="303213" y="0"/>
            <a:ext cx="8586787" cy="690563"/>
          </a:xfrm>
          <a:prstGeom prst="rect">
            <a:avLst/>
          </a:prstGeom>
          <a:noFill/>
          <a:ln w="9525">
            <a:noFill/>
            <a:miter lim="800000"/>
            <a:headEnd/>
            <a:tailEnd/>
          </a:ln>
        </p:spPr>
        <p:txBody>
          <a:bodyPr anchor="ctr"/>
          <a:lstStyle/>
          <a:p>
            <a:pPr algn="ctr"/>
            <a:r>
              <a:rPr lang="en-US">
                <a:solidFill>
                  <a:schemeClr val="bg1"/>
                </a:solidFill>
              </a:rPr>
              <a:t>Investment Implications</a:t>
            </a:r>
          </a:p>
        </p:txBody>
      </p:sp>
      <p:pic>
        <p:nvPicPr>
          <p:cNvPr id="125959" name="Picture 8" descr="CIBC_WOM_2C_RGB"/>
          <p:cNvPicPr>
            <a:picLocks noChangeAspect="1" noChangeArrowheads="1"/>
          </p:cNvPicPr>
          <p:nvPr/>
        </p:nvPicPr>
        <p:blipFill>
          <a:blip r:embed="rId4"/>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7007B3D6-1367-47BE-A748-B02994834AC9}" type="slidenum">
              <a:rPr lang="en-US" sz="1400">
                <a:latin typeface="Arial" charset="0"/>
              </a:rPr>
              <a:pPr algn="r"/>
              <a:t>56</a:t>
            </a:fld>
            <a:endParaRPr lang="en-US" sz="1400">
              <a:latin typeface="Arial" charset="0"/>
            </a:endParaRPr>
          </a:p>
        </p:txBody>
      </p:sp>
      <p:sp>
        <p:nvSpPr>
          <p:cNvPr id="128002" name="Rectangle 2"/>
          <p:cNvSpPr>
            <a:spLocks noChangeArrowheads="1"/>
          </p:cNvSpPr>
          <p:nvPr/>
        </p:nvSpPr>
        <p:spPr bwMode="auto">
          <a:xfrm>
            <a:off x="434975" y="620713"/>
            <a:ext cx="8350250" cy="3494087"/>
          </a:xfrm>
          <a:prstGeom prst="rect">
            <a:avLst/>
          </a:prstGeom>
          <a:noFill/>
          <a:ln w="9525">
            <a:noFill/>
            <a:miter lim="800000"/>
            <a:headEnd/>
            <a:tailEnd/>
          </a:ln>
        </p:spPr>
        <p:txBody>
          <a:bodyPr/>
          <a:lstStyle/>
          <a:p>
            <a:pPr marL="419100" indent="-419100">
              <a:lnSpc>
                <a:spcPct val="115000"/>
              </a:lnSpc>
              <a:spcBef>
                <a:spcPct val="50000"/>
              </a:spcBef>
            </a:pPr>
            <a:r>
              <a:rPr lang="en-US" sz="1800" b="1">
                <a:solidFill>
                  <a:srgbClr val="003300"/>
                </a:solidFill>
              </a:rPr>
              <a:t>Fact: Transportation costs are key to obtaining a competitive delivered cost of biomass</a:t>
            </a:r>
          </a:p>
          <a:p>
            <a:pPr marL="419100" indent="-419100">
              <a:lnSpc>
                <a:spcPct val="115000"/>
              </a:lnSpc>
              <a:spcBef>
                <a:spcPct val="50000"/>
              </a:spcBef>
            </a:pPr>
            <a:r>
              <a:rPr lang="en-US" sz="1800" b="1">
                <a:solidFill>
                  <a:srgbClr val="003300"/>
                </a:solidFill>
              </a:rPr>
              <a:t>Case Study: 5,000 BDMT/day biorefinery</a:t>
            </a:r>
          </a:p>
          <a:p>
            <a:pPr marL="419100" indent="-419100">
              <a:lnSpc>
                <a:spcPct val="115000"/>
              </a:lnSpc>
              <a:spcBef>
                <a:spcPct val="50000"/>
              </a:spcBef>
              <a:buFontTx/>
              <a:buChar char="•"/>
            </a:pPr>
            <a:r>
              <a:rPr lang="en-US" sz="1800" b="1">
                <a:solidFill>
                  <a:srgbClr val="003300"/>
                </a:solidFill>
              </a:rPr>
              <a:t>Assume the forest base is a circle, and the biorefinery is in the middle.</a:t>
            </a:r>
          </a:p>
          <a:p>
            <a:pPr marL="419100" indent="-419100">
              <a:lnSpc>
                <a:spcPct val="115000"/>
              </a:lnSpc>
              <a:spcBef>
                <a:spcPct val="50000"/>
              </a:spcBef>
              <a:buFontTx/>
              <a:buChar char="•"/>
            </a:pPr>
            <a:r>
              <a:rPr lang="en-US" sz="1800" b="1">
                <a:solidFill>
                  <a:srgbClr val="003300"/>
                </a:solidFill>
              </a:rPr>
              <a:t>Given yield of 2 BDMT of biomass/acre, the haul distance radius is 58 miles to feed the mill – not economic.</a:t>
            </a:r>
          </a:p>
          <a:p>
            <a:pPr marL="419100" indent="-419100">
              <a:lnSpc>
                <a:spcPct val="115000"/>
              </a:lnSpc>
              <a:spcBef>
                <a:spcPct val="50000"/>
              </a:spcBef>
              <a:buFontTx/>
              <a:buChar char="•"/>
            </a:pPr>
            <a:r>
              <a:rPr lang="en-US" sz="1800" b="1">
                <a:solidFill>
                  <a:srgbClr val="003300"/>
                </a:solidFill>
              </a:rPr>
              <a:t>If you can increase the yield to 10 BDMT/acre, the haul distance falls to 22 miles - economic.</a:t>
            </a:r>
          </a:p>
          <a:p>
            <a:pPr marL="419100" indent="-419100">
              <a:lnSpc>
                <a:spcPct val="115000"/>
              </a:lnSpc>
              <a:spcBef>
                <a:spcPct val="50000"/>
              </a:spcBef>
            </a:pPr>
            <a:r>
              <a:rPr lang="en-US" sz="1800" b="1">
                <a:solidFill>
                  <a:srgbClr val="003300"/>
                </a:solidFill>
              </a:rPr>
              <a:t>With 10 BDMT/acre, can feed a 10,000 BDMT/day biorefinery with an average haul distance of 30 miles – more economic.</a:t>
            </a:r>
          </a:p>
          <a:p>
            <a:pPr marL="419100" indent="-419100">
              <a:lnSpc>
                <a:spcPct val="115000"/>
              </a:lnSpc>
              <a:spcBef>
                <a:spcPct val="50000"/>
              </a:spcBef>
            </a:pPr>
            <a:endParaRPr lang="en-US" sz="1800" b="1">
              <a:solidFill>
                <a:srgbClr val="003300"/>
              </a:solidFill>
            </a:endParaRPr>
          </a:p>
          <a:p>
            <a:pPr marL="419100" indent="-419100">
              <a:lnSpc>
                <a:spcPct val="115000"/>
              </a:lnSpc>
              <a:spcBef>
                <a:spcPct val="50000"/>
              </a:spcBef>
            </a:pPr>
            <a:r>
              <a:rPr lang="en-US" sz="1800" b="1">
                <a:solidFill>
                  <a:srgbClr val="003300"/>
                </a:solidFill>
              </a:rPr>
              <a:t>Message?  Increasing yield/acre is key to achieving competitive delivered biomass costs and attaining economies of scale in processing.</a:t>
            </a:r>
          </a:p>
          <a:p>
            <a:pPr marL="419100" indent="-419100">
              <a:lnSpc>
                <a:spcPct val="115000"/>
              </a:lnSpc>
              <a:spcBef>
                <a:spcPct val="20000"/>
              </a:spcBef>
              <a:buFontTx/>
              <a:buChar char="•"/>
            </a:pPr>
            <a:endParaRPr lang="en-US" sz="1800" b="1">
              <a:solidFill>
                <a:srgbClr val="003300"/>
              </a:solidFill>
            </a:endParaRPr>
          </a:p>
          <a:p>
            <a:pPr marL="419100" indent="-419100">
              <a:lnSpc>
                <a:spcPct val="115000"/>
              </a:lnSpc>
              <a:spcBef>
                <a:spcPct val="20000"/>
              </a:spcBef>
              <a:buFontTx/>
              <a:buChar char="•"/>
            </a:pPr>
            <a:endParaRPr lang="en-US" sz="2300" b="1">
              <a:solidFill>
                <a:srgbClr val="003300"/>
              </a:solidFill>
            </a:endParaRPr>
          </a:p>
        </p:txBody>
      </p:sp>
      <p:sp>
        <p:nvSpPr>
          <p:cNvPr id="128003" name="Rectangle 3"/>
          <p:cNvSpPr>
            <a:spLocks noChangeArrowheads="1"/>
          </p:cNvSpPr>
          <p:nvPr/>
        </p:nvSpPr>
        <p:spPr bwMode="auto">
          <a:xfrm>
            <a:off x="0" y="0"/>
            <a:ext cx="9144000" cy="787400"/>
          </a:xfrm>
          <a:prstGeom prst="rect">
            <a:avLst/>
          </a:prstGeom>
          <a:noFill/>
          <a:ln w="9525">
            <a:noFill/>
            <a:miter lim="800000"/>
            <a:headEnd/>
            <a:tailEnd/>
          </a:ln>
        </p:spPr>
        <p:txBody>
          <a:bodyPr/>
          <a:lstStyle/>
          <a:p>
            <a:pPr algn="ctr"/>
            <a:endParaRPr lang="en-US" sz="4400">
              <a:solidFill>
                <a:schemeClr val="tx2"/>
              </a:solidFill>
            </a:endParaRPr>
          </a:p>
        </p:txBody>
      </p:sp>
      <p:sp>
        <p:nvSpPr>
          <p:cNvPr id="128004" name="Text Box 4"/>
          <p:cNvSpPr txBox="1">
            <a:spLocks noChangeArrowheads="1"/>
          </p:cNvSpPr>
          <p:nvPr/>
        </p:nvSpPr>
        <p:spPr bwMode="auto">
          <a:xfrm>
            <a:off x="2352675" y="0"/>
            <a:ext cx="4019550" cy="427038"/>
          </a:xfrm>
          <a:prstGeom prst="rect">
            <a:avLst/>
          </a:prstGeom>
          <a:noFill/>
          <a:ln w="9525">
            <a:noFill/>
            <a:miter lim="800000"/>
            <a:headEnd/>
            <a:tailEnd/>
          </a:ln>
        </p:spPr>
        <p:txBody>
          <a:bodyPr lIns="0" tIns="0" rIns="0" bIns="0">
            <a:spAutoFit/>
          </a:bodyPr>
          <a:lstStyle/>
          <a:p>
            <a:pPr>
              <a:spcBef>
                <a:spcPct val="50000"/>
              </a:spcBef>
            </a:pPr>
            <a:r>
              <a:rPr lang="en-US">
                <a:solidFill>
                  <a:schemeClr val="bg1"/>
                </a:solidFill>
              </a:rPr>
              <a:t>    </a:t>
            </a:r>
          </a:p>
        </p:txBody>
      </p:sp>
      <p:sp>
        <p:nvSpPr>
          <p:cNvPr id="128005" name="TextBox 6"/>
          <p:cNvSpPr txBox="1">
            <a:spLocks noChangeArrowheads="1"/>
          </p:cNvSpPr>
          <p:nvPr/>
        </p:nvSpPr>
        <p:spPr bwMode="auto">
          <a:xfrm>
            <a:off x="1819275" y="0"/>
            <a:ext cx="5886450" cy="523875"/>
          </a:xfrm>
          <a:prstGeom prst="rect">
            <a:avLst/>
          </a:prstGeom>
          <a:noFill/>
          <a:ln w="9525">
            <a:noFill/>
            <a:miter lim="800000"/>
            <a:headEnd/>
            <a:tailEnd/>
          </a:ln>
        </p:spPr>
        <p:txBody>
          <a:bodyPr>
            <a:spAutoFit/>
          </a:bodyPr>
          <a:lstStyle/>
          <a:p>
            <a:r>
              <a:rPr lang="en-US">
                <a:solidFill>
                  <a:schemeClr val="bg1"/>
                </a:solidFill>
              </a:rPr>
              <a:t>Investment Implications</a:t>
            </a:r>
            <a:endParaRPr lang="en-CA">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Number Placeholder 3"/>
          <p:cNvSpPr>
            <a:spLocks noGrp="1"/>
          </p:cNvSpPr>
          <p:nvPr>
            <p:ph type="sldNum" sz="quarter" idx="12"/>
          </p:nvPr>
        </p:nvSpPr>
        <p:spPr>
          <a:noFill/>
        </p:spPr>
        <p:txBody>
          <a:bodyPr/>
          <a:lstStyle/>
          <a:p>
            <a:fld id="{4989D6F5-E933-4D97-897C-7F2825EA7C1E}" type="slidenum">
              <a:rPr lang="en-US" smtClean="0"/>
              <a:pPr/>
              <a:t>57</a:t>
            </a:fld>
            <a:endParaRPr lang="en-US" smtClean="0"/>
          </a:p>
        </p:txBody>
      </p:sp>
      <p:sp>
        <p:nvSpPr>
          <p:cNvPr id="130050" name="Rectangle 2"/>
          <p:cNvSpPr>
            <a:spLocks noChangeArrowheads="1"/>
          </p:cNvSpPr>
          <p:nvPr/>
        </p:nvSpPr>
        <p:spPr bwMode="auto">
          <a:xfrm>
            <a:off x="776288" y="1401763"/>
            <a:ext cx="7848600" cy="2989262"/>
          </a:xfrm>
          <a:prstGeom prst="rect">
            <a:avLst/>
          </a:prstGeom>
          <a:noFill/>
          <a:ln w="9525">
            <a:noFill/>
            <a:miter lim="800000"/>
            <a:headEnd/>
            <a:tailEnd/>
          </a:ln>
        </p:spPr>
        <p:txBody>
          <a:bodyPr/>
          <a:lstStyle/>
          <a:p>
            <a:pPr marL="419100" indent="-419100">
              <a:lnSpc>
                <a:spcPct val="115000"/>
              </a:lnSpc>
              <a:spcBef>
                <a:spcPct val="50000"/>
              </a:spcBef>
              <a:buFontTx/>
              <a:buChar char="•"/>
            </a:pPr>
            <a:r>
              <a:rPr lang="en-US" sz="1600" b="1">
                <a:solidFill>
                  <a:srgbClr val="003300"/>
                </a:solidFill>
              </a:rPr>
              <a:t>Given the current environment, it is estimated that it costs roughly 12 cents per ton mile to transport biomass.  Moving  biomass more than 80 km can dramatically reduce profits.</a:t>
            </a:r>
          </a:p>
          <a:p>
            <a:pPr marL="419100" indent="-419100">
              <a:lnSpc>
                <a:spcPct val="115000"/>
              </a:lnSpc>
              <a:spcBef>
                <a:spcPct val="50000"/>
              </a:spcBef>
              <a:buFontTx/>
              <a:buChar char="•"/>
            </a:pPr>
            <a:endParaRPr lang="en-US" sz="1600" b="1">
              <a:solidFill>
                <a:srgbClr val="003300"/>
              </a:solidFill>
            </a:endParaRPr>
          </a:p>
          <a:p>
            <a:pPr marL="419100" indent="-419100">
              <a:lnSpc>
                <a:spcPct val="115000"/>
              </a:lnSpc>
              <a:spcBef>
                <a:spcPct val="50000"/>
              </a:spcBef>
              <a:buFontTx/>
              <a:buChar char="•"/>
            </a:pPr>
            <a:r>
              <a:rPr lang="en-US" sz="1600" b="1">
                <a:solidFill>
                  <a:srgbClr val="003300"/>
                </a:solidFill>
              </a:rPr>
              <a:t>There is a distinct cost advantage if the biomass is already at the plant site, and a joint-product can be made. Joint products may include pulp &amp; paper, bio-chemicals, etc.</a:t>
            </a:r>
          </a:p>
          <a:p>
            <a:pPr marL="419100" indent="-419100">
              <a:lnSpc>
                <a:spcPct val="115000"/>
              </a:lnSpc>
              <a:spcBef>
                <a:spcPct val="50000"/>
              </a:spcBef>
              <a:buFontTx/>
              <a:buChar char="•"/>
            </a:pPr>
            <a:endParaRPr lang="en-US" sz="1600" b="1">
              <a:solidFill>
                <a:srgbClr val="003300"/>
              </a:solidFill>
            </a:endParaRPr>
          </a:p>
          <a:p>
            <a:pPr marL="419100" indent="-419100">
              <a:lnSpc>
                <a:spcPct val="115000"/>
              </a:lnSpc>
              <a:spcBef>
                <a:spcPct val="20000"/>
              </a:spcBef>
              <a:buFontTx/>
              <a:buChar char="•"/>
            </a:pPr>
            <a:endParaRPr lang="en-US" sz="1600" b="1">
              <a:solidFill>
                <a:srgbClr val="003300"/>
              </a:solidFill>
            </a:endParaRPr>
          </a:p>
        </p:txBody>
      </p:sp>
      <p:pic>
        <p:nvPicPr>
          <p:cNvPr id="130051" name="Picture 5" descr="CIBC_WOM_2C_RGB"/>
          <p:cNvPicPr>
            <a:picLocks noChangeAspect="1" noChangeArrowheads="1"/>
          </p:cNvPicPr>
          <p:nvPr/>
        </p:nvPicPr>
        <p:blipFill>
          <a:blip r:embed="rId3"/>
          <a:srcRect/>
          <a:stretch>
            <a:fillRect/>
          </a:stretch>
        </p:blipFill>
        <p:spPr bwMode="auto">
          <a:xfrm>
            <a:off x="0" y="5954713"/>
            <a:ext cx="2411413" cy="903287"/>
          </a:xfrm>
          <a:prstGeom prst="rect">
            <a:avLst/>
          </a:prstGeom>
          <a:noFill/>
          <a:ln w="9525">
            <a:noFill/>
            <a:miter lim="800000"/>
            <a:headEnd/>
            <a:tailEnd/>
          </a:ln>
        </p:spPr>
      </p:pic>
      <p:sp>
        <p:nvSpPr>
          <p:cNvPr id="130052" name="Text Box 6"/>
          <p:cNvSpPr txBox="1">
            <a:spLocks noChangeArrowheads="1"/>
          </p:cNvSpPr>
          <p:nvPr/>
        </p:nvSpPr>
        <p:spPr bwMode="auto">
          <a:xfrm>
            <a:off x="1160463" y="127000"/>
            <a:ext cx="6840537" cy="523875"/>
          </a:xfrm>
          <a:prstGeom prst="rect">
            <a:avLst/>
          </a:prstGeom>
          <a:noFill/>
          <a:ln w="9525" algn="ctr">
            <a:noFill/>
            <a:miter lim="800000"/>
            <a:headEnd/>
            <a:tailEnd/>
          </a:ln>
        </p:spPr>
        <p:txBody>
          <a:bodyPr>
            <a:spAutoFit/>
          </a:bodyPr>
          <a:lstStyle/>
          <a:p>
            <a:pPr>
              <a:spcBef>
                <a:spcPct val="50000"/>
              </a:spcBef>
            </a:pPr>
            <a:r>
              <a:rPr lang="en-US">
                <a:solidFill>
                  <a:schemeClr val="bg1"/>
                </a:solidFill>
                <a:latin typeface="Arial" charset="0"/>
              </a:rPr>
              <a:t>               Investment Implications</a:t>
            </a:r>
            <a:endParaRPr lang="en-US">
              <a:solidFill>
                <a:schemeClr val="bg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A9661AAB-DBB9-40C3-B85B-46268D0E2C2D}" type="slidenum">
              <a:rPr lang="en-US" sz="1400">
                <a:latin typeface="Arial" charset="0"/>
              </a:rPr>
              <a:pPr algn="r"/>
              <a:t>58</a:t>
            </a:fld>
            <a:endParaRPr lang="en-US" sz="1400">
              <a:latin typeface="Arial" charset="0"/>
            </a:endParaRPr>
          </a:p>
        </p:txBody>
      </p:sp>
      <p:pic>
        <p:nvPicPr>
          <p:cNvPr id="132098" name="Picture 3"/>
          <p:cNvPicPr>
            <a:picLocks noChangeAspect="1" noChangeArrowheads="1"/>
          </p:cNvPicPr>
          <p:nvPr/>
        </p:nvPicPr>
        <p:blipFill>
          <a:blip r:embed="rId3"/>
          <a:srcRect/>
          <a:stretch>
            <a:fillRect/>
          </a:stretch>
        </p:blipFill>
        <p:spPr bwMode="auto">
          <a:xfrm>
            <a:off x="77788" y="6208713"/>
            <a:ext cx="1582737" cy="590550"/>
          </a:xfrm>
          <a:prstGeom prst="rect">
            <a:avLst/>
          </a:prstGeom>
          <a:noFill/>
          <a:ln w="9525">
            <a:noFill/>
            <a:miter lim="800000"/>
            <a:headEnd/>
            <a:tailEnd/>
          </a:ln>
        </p:spPr>
      </p:pic>
      <p:pic>
        <p:nvPicPr>
          <p:cNvPr id="132099" name="MA7.1160504690" descr="image008.jpg"/>
          <p:cNvPicPr>
            <a:picLocks noChangeAspect="1" noChangeArrowheads="1"/>
          </p:cNvPicPr>
          <p:nvPr/>
        </p:nvPicPr>
        <p:blipFill>
          <a:blip r:embed="rId4"/>
          <a:srcRect/>
          <a:stretch>
            <a:fillRect/>
          </a:stretch>
        </p:blipFill>
        <p:spPr bwMode="auto">
          <a:xfrm>
            <a:off x="0" y="0"/>
            <a:ext cx="9144000" cy="5518150"/>
          </a:xfrm>
          <a:prstGeom prst="rect">
            <a:avLst/>
          </a:prstGeom>
          <a:noFill/>
          <a:ln w="9525">
            <a:noFill/>
            <a:miter lim="800000"/>
            <a:headEnd/>
            <a:tailEnd/>
          </a:ln>
        </p:spPr>
      </p:pic>
      <p:sp>
        <p:nvSpPr>
          <p:cNvPr id="132100" name="Text Box 4"/>
          <p:cNvSpPr txBox="1">
            <a:spLocks noChangeArrowheads="1"/>
          </p:cNvSpPr>
          <p:nvPr/>
        </p:nvSpPr>
        <p:spPr bwMode="auto">
          <a:xfrm>
            <a:off x="266700" y="5772150"/>
            <a:ext cx="9058275" cy="1100138"/>
          </a:xfrm>
          <a:prstGeom prst="rect">
            <a:avLst/>
          </a:prstGeom>
          <a:noFill/>
          <a:ln w="9525">
            <a:noFill/>
            <a:miter lim="800000"/>
            <a:headEnd/>
            <a:tailEnd/>
          </a:ln>
        </p:spPr>
        <p:txBody>
          <a:bodyPr lIns="0" tIns="0" rIns="0" bIns="0">
            <a:spAutoFit/>
          </a:bodyPr>
          <a:lstStyle/>
          <a:p>
            <a:pPr>
              <a:spcBef>
                <a:spcPct val="50000"/>
              </a:spcBef>
            </a:pPr>
            <a:r>
              <a:rPr lang="en-US" sz="1800" b="1">
                <a:latin typeface="Arial" charset="0"/>
              </a:rPr>
              <a:t>Central to all bio-energy strategies is a competitive price for delivered biomass</a:t>
            </a:r>
          </a:p>
          <a:p>
            <a:pPr>
              <a:spcBef>
                <a:spcPct val="50000"/>
              </a:spcBef>
            </a:pPr>
            <a:r>
              <a:rPr lang="en-US" sz="1800" b="1">
                <a:latin typeface="Arial" charset="0"/>
              </a:rPr>
              <a:t>							Thank you.</a:t>
            </a:r>
          </a:p>
          <a:p>
            <a:pPr>
              <a:spcBef>
                <a:spcPct val="50000"/>
              </a:spcBef>
            </a:pPr>
            <a:r>
              <a:rPr lang="en-US" sz="1800" b="1">
                <a:latin typeface="Arial" charset="0"/>
              </a:rPr>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idx="4294967295"/>
          </p:nvPr>
        </p:nvSpPr>
        <p:spPr>
          <a:xfrm>
            <a:off x="900113" y="-161925"/>
            <a:ext cx="7916862" cy="1143000"/>
          </a:xfrm>
        </p:spPr>
        <p:txBody>
          <a:bodyPr/>
          <a:lstStyle/>
          <a:p>
            <a:pPr eaLnBrk="1" hangingPunct="1"/>
            <a:r>
              <a:rPr lang="en-US" sz="4000" smtClean="0">
                <a:solidFill>
                  <a:srgbClr val="FFFFFF"/>
                </a:solidFill>
              </a:rPr>
              <a:t>Appendix A: Global Fibre Prices</a:t>
            </a:r>
          </a:p>
        </p:txBody>
      </p:sp>
      <p:sp>
        <p:nvSpPr>
          <p:cNvPr id="134146" name="Rectangle 3"/>
          <p:cNvSpPr>
            <a:spLocks noGrp="1" noChangeArrowheads="1"/>
          </p:cNvSpPr>
          <p:nvPr>
            <p:ph type="body" idx="4294967295"/>
          </p:nvPr>
        </p:nvSpPr>
        <p:spPr>
          <a:xfrm>
            <a:off x="395288" y="1196975"/>
            <a:ext cx="8351837" cy="4968875"/>
          </a:xfrm>
        </p:spPr>
        <p:txBody>
          <a:bodyPr/>
          <a:lstStyle/>
          <a:p>
            <a:pPr marL="609600" indent="-609600" eaLnBrk="1" hangingPunct="1"/>
            <a:endParaRPr lang="en-US" smtClean="0"/>
          </a:p>
          <a:p>
            <a:pPr marL="1104900" lvl="1" indent="-533400" eaLnBrk="1" hangingPunct="1">
              <a:lnSpc>
                <a:spcPct val="110000"/>
              </a:lnSpc>
              <a:spcBef>
                <a:spcPct val="40000"/>
              </a:spcBef>
              <a:buFontTx/>
              <a:buNone/>
            </a:pPr>
            <a:endParaRPr lang="en-US" sz="3200" smtClean="0"/>
          </a:p>
        </p:txBody>
      </p:sp>
      <p:pic>
        <p:nvPicPr>
          <p:cNvPr id="134147"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Number Placeholder 3"/>
          <p:cNvSpPr>
            <a:spLocks noGrp="1"/>
          </p:cNvSpPr>
          <p:nvPr>
            <p:ph type="sldNum" sz="quarter" idx="12"/>
          </p:nvPr>
        </p:nvSpPr>
        <p:spPr>
          <a:noFill/>
        </p:spPr>
        <p:txBody>
          <a:bodyPr/>
          <a:lstStyle/>
          <a:p>
            <a:fld id="{094AD7DA-B712-4633-A209-CA0240556E59}" type="slidenum">
              <a:rPr lang="en-US" smtClean="0"/>
              <a:pPr/>
              <a:t>60</a:t>
            </a:fld>
            <a:endParaRPr lang="en-US" smtClean="0"/>
          </a:p>
        </p:txBody>
      </p:sp>
      <p:sp>
        <p:nvSpPr>
          <p:cNvPr id="136194" name="Rectangle 2"/>
          <p:cNvSpPr>
            <a:spLocks noGrp="1" noChangeArrowheads="1"/>
          </p:cNvSpPr>
          <p:nvPr>
            <p:ph type="title" idx="4294967295"/>
          </p:nvPr>
        </p:nvSpPr>
        <p:spPr>
          <a:xfrm>
            <a:off x="0" y="866775"/>
            <a:ext cx="4438650" cy="692150"/>
          </a:xfrm>
        </p:spPr>
        <p:txBody>
          <a:bodyPr/>
          <a:lstStyle/>
          <a:p>
            <a:pPr eaLnBrk="1" hangingPunct="1"/>
            <a:r>
              <a:rPr lang="en-US" sz="1400" b="1" smtClean="0"/>
              <a:t>Delivered Conifer Sawlog Price Index </a:t>
            </a:r>
            <a:br>
              <a:rPr lang="en-US" sz="1400" b="1" smtClean="0"/>
            </a:br>
            <a:r>
              <a:rPr lang="en-US" sz="1400" b="1" smtClean="0"/>
              <a:t>(1995-2007) (Domestic Currency) </a:t>
            </a:r>
          </a:p>
        </p:txBody>
      </p:sp>
      <p:sp>
        <p:nvSpPr>
          <p:cNvPr id="136195" name="Text Box 4"/>
          <p:cNvSpPr txBox="1">
            <a:spLocks noChangeArrowheads="1"/>
          </p:cNvSpPr>
          <p:nvPr/>
        </p:nvSpPr>
        <p:spPr bwMode="auto">
          <a:xfrm>
            <a:off x="1762125" y="4514850"/>
            <a:ext cx="5610225" cy="152400"/>
          </a:xfrm>
          <a:prstGeom prst="rect">
            <a:avLst/>
          </a:prstGeom>
          <a:noFill/>
          <a:ln w="9525" algn="ctr">
            <a:noFill/>
            <a:miter lim="800000"/>
            <a:headEnd/>
            <a:tailEnd/>
          </a:ln>
        </p:spPr>
        <p:txBody>
          <a:bodyPr lIns="0" tIns="0" rIns="0" bIns="0">
            <a:spAutoFit/>
          </a:bodyPr>
          <a:lstStyle/>
          <a:p>
            <a:pPr algn="ctr">
              <a:spcBef>
                <a:spcPct val="50000"/>
              </a:spcBef>
            </a:pPr>
            <a:r>
              <a:rPr lang="en-US" sz="1000"/>
              <a:t>Source: Wood Resources International, CIBC World Markets Inc. </a:t>
            </a:r>
          </a:p>
        </p:txBody>
      </p:sp>
      <p:sp>
        <p:nvSpPr>
          <p:cNvPr id="136196" name="Rectangle 5"/>
          <p:cNvSpPr>
            <a:spLocks noChangeArrowheads="1"/>
          </p:cNvSpPr>
          <p:nvPr/>
        </p:nvSpPr>
        <p:spPr bwMode="auto">
          <a:xfrm>
            <a:off x="4724400" y="876300"/>
            <a:ext cx="4419600" cy="692150"/>
          </a:xfrm>
          <a:prstGeom prst="rect">
            <a:avLst/>
          </a:prstGeom>
          <a:noFill/>
          <a:ln w="9525" algn="ctr">
            <a:noFill/>
            <a:miter lim="800000"/>
            <a:headEnd/>
            <a:tailEnd/>
          </a:ln>
        </p:spPr>
        <p:txBody>
          <a:bodyPr anchor="ctr"/>
          <a:lstStyle/>
          <a:p>
            <a:pPr algn="ctr" eaLnBrk="0" hangingPunct="0"/>
            <a:r>
              <a:rPr lang="en-US" sz="1400" b="1">
                <a:latin typeface="Arial" charset="0"/>
              </a:rPr>
              <a:t>Delivered Conifer Sawlog Price Index </a:t>
            </a:r>
            <a:br>
              <a:rPr lang="en-US" sz="1400" b="1">
                <a:latin typeface="Arial" charset="0"/>
              </a:rPr>
            </a:br>
            <a:r>
              <a:rPr lang="en-US" sz="1400" b="1">
                <a:latin typeface="Arial" charset="0"/>
              </a:rPr>
              <a:t>(1995-2007) (USD) </a:t>
            </a:r>
          </a:p>
        </p:txBody>
      </p:sp>
      <p:sp>
        <p:nvSpPr>
          <p:cNvPr id="136197" name="Text Box 8"/>
          <p:cNvSpPr txBox="1">
            <a:spLocks noChangeArrowheads="1"/>
          </p:cNvSpPr>
          <p:nvPr/>
        </p:nvSpPr>
        <p:spPr bwMode="auto">
          <a:xfrm>
            <a:off x="798513" y="4754563"/>
            <a:ext cx="7416800" cy="1646237"/>
          </a:xfrm>
          <a:prstGeom prst="rect">
            <a:avLst/>
          </a:prstGeom>
          <a:noFill/>
          <a:ln w="9525">
            <a:noFill/>
            <a:miter lim="800000"/>
            <a:headEnd/>
            <a:tailEnd/>
          </a:ln>
        </p:spPr>
        <p:txBody>
          <a:bodyPr lIns="0" tIns="0" rIns="0" bIns="0">
            <a:spAutoFit/>
          </a:bodyPr>
          <a:lstStyle/>
          <a:p>
            <a:pPr>
              <a:spcBef>
                <a:spcPct val="50000"/>
              </a:spcBef>
            </a:pPr>
            <a:r>
              <a:rPr lang="en-US" sz="1200" b="1"/>
              <a:t>Price indexes are a reasonable indicator of changing economic scarcity.</a:t>
            </a:r>
          </a:p>
          <a:p>
            <a:pPr>
              <a:spcBef>
                <a:spcPct val="50000"/>
              </a:spcBef>
            </a:pPr>
            <a:r>
              <a:rPr lang="en-US" sz="1200" b="1"/>
              <a:t>Since 1995, sawlog prices in the BC Interior have increased the least (regardless of currency)</a:t>
            </a:r>
          </a:p>
          <a:p>
            <a:pPr>
              <a:spcBef>
                <a:spcPct val="50000"/>
              </a:spcBef>
            </a:pPr>
            <a:r>
              <a:rPr lang="en-US" sz="1200" b="1"/>
              <a:t>…..while those in Quebec have risen the most.</a:t>
            </a:r>
          </a:p>
          <a:p>
            <a:pPr>
              <a:spcBef>
                <a:spcPct val="50000"/>
              </a:spcBef>
            </a:pPr>
            <a:r>
              <a:rPr lang="en-US" sz="1200" b="1"/>
              <a:t>Since 2002, sawlog prices in Europe have moved sharply upwards – more than offsetting the declines from 1995-2002.</a:t>
            </a:r>
          </a:p>
          <a:p>
            <a:pPr>
              <a:spcBef>
                <a:spcPct val="50000"/>
              </a:spcBef>
            </a:pPr>
            <a:endParaRPr lang="en-US" sz="1200" b="1"/>
          </a:p>
        </p:txBody>
      </p:sp>
      <p:pic>
        <p:nvPicPr>
          <p:cNvPr id="136198" name="Picture 9"/>
          <p:cNvPicPr>
            <a:picLocks noChangeAspect="1" noChangeArrowheads="1"/>
          </p:cNvPicPr>
          <p:nvPr/>
        </p:nvPicPr>
        <p:blipFill>
          <a:blip r:embed="rId3"/>
          <a:srcRect/>
          <a:stretch>
            <a:fillRect/>
          </a:stretch>
        </p:blipFill>
        <p:spPr bwMode="auto">
          <a:xfrm>
            <a:off x="4551363" y="2066925"/>
            <a:ext cx="4592637" cy="2352675"/>
          </a:xfrm>
          <a:prstGeom prst="rect">
            <a:avLst/>
          </a:prstGeom>
          <a:noFill/>
          <a:ln w="9525">
            <a:noFill/>
            <a:miter lim="800000"/>
            <a:headEnd/>
            <a:tailEnd/>
          </a:ln>
        </p:spPr>
      </p:pic>
      <p:pic>
        <p:nvPicPr>
          <p:cNvPr id="136199" name="Picture 10"/>
          <p:cNvPicPr>
            <a:picLocks noChangeAspect="1" noChangeArrowheads="1"/>
          </p:cNvPicPr>
          <p:nvPr/>
        </p:nvPicPr>
        <p:blipFill>
          <a:blip r:embed="rId4"/>
          <a:srcRect/>
          <a:stretch>
            <a:fillRect/>
          </a:stretch>
        </p:blipFill>
        <p:spPr bwMode="auto">
          <a:xfrm>
            <a:off x="0" y="1995488"/>
            <a:ext cx="4814888" cy="2444750"/>
          </a:xfrm>
          <a:prstGeom prst="rect">
            <a:avLst/>
          </a:prstGeom>
          <a:noFill/>
          <a:ln w="9525">
            <a:noFill/>
            <a:miter lim="800000"/>
            <a:headEnd/>
            <a:tailEnd/>
          </a:ln>
        </p:spPr>
      </p:pic>
      <p:sp>
        <p:nvSpPr>
          <p:cNvPr id="136200"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Globalization of Fiber Markets</a:t>
            </a:r>
          </a:p>
        </p:txBody>
      </p:sp>
      <p:pic>
        <p:nvPicPr>
          <p:cNvPr id="136201" name="Picture 10" descr="CIBC_WOM_2C_RGB"/>
          <p:cNvPicPr>
            <a:picLocks noChangeAspect="1" noChangeArrowheads="1"/>
          </p:cNvPicPr>
          <p:nvPr/>
        </p:nvPicPr>
        <p:blipFill>
          <a:blip r:embed="rId5"/>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Number Placeholder 3"/>
          <p:cNvSpPr>
            <a:spLocks noGrp="1"/>
          </p:cNvSpPr>
          <p:nvPr>
            <p:ph type="sldNum" sz="quarter" idx="12"/>
          </p:nvPr>
        </p:nvSpPr>
        <p:spPr>
          <a:noFill/>
        </p:spPr>
        <p:txBody>
          <a:bodyPr/>
          <a:lstStyle/>
          <a:p>
            <a:fld id="{7C4F3277-7F86-41FD-BF37-399F8728ECAA}" type="slidenum">
              <a:rPr lang="en-US" smtClean="0"/>
              <a:pPr/>
              <a:t>61</a:t>
            </a:fld>
            <a:endParaRPr lang="en-US" smtClean="0"/>
          </a:p>
        </p:txBody>
      </p:sp>
      <p:sp>
        <p:nvSpPr>
          <p:cNvPr id="138242" name="Rectangle 2"/>
          <p:cNvSpPr>
            <a:spLocks noGrp="1" noChangeArrowheads="1"/>
          </p:cNvSpPr>
          <p:nvPr>
            <p:ph type="title" idx="4294967295"/>
          </p:nvPr>
        </p:nvSpPr>
        <p:spPr>
          <a:xfrm>
            <a:off x="0" y="866775"/>
            <a:ext cx="4438650" cy="692150"/>
          </a:xfrm>
        </p:spPr>
        <p:txBody>
          <a:bodyPr/>
          <a:lstStyle/>
          <a:p>
            <a:pPr eaLnBrk="1" hangingPunct="1"/>
            <a:r>
              <a:rPr lang="en-US" sz="1400" b="1" smtClean="0">
                <a:latin typeface="Arial" charset="0"/>
              </a:rPr>
              <a:t>Nominal US$ Price Indexes of Conifer Pulpwood: Regional Comparison </a:t>
            </a:r>
          </a:p>
        </p:txBody>
      </p:sp>
      <p:sp>
        <p:nvSpPr>
          <p:cNvPr id="138243" name="Text Box 4"/>
          <p:cNvSpPr txBox="1">
            <a:spLocks noChangeArrowheads="1"/>
          </p:cNvSpPr>
          <p:nvPr/>
        </p:nvSpPr>
        <p:spPr bwMode="auto">
          <a:xfrm>
            <a:off x="1762125" y="4514850"/>
            <a:ext cx="5610225" cy="152400"/>
          </a:xfrm>
          <a:prstGeom prst="rect">
            <a:avLst/>
          </a:prstGeom>
          <a:noFill/>
          <a:ln w="9525" algn="ctr">
            <a:noFill/>
            <a:miter lim="800000"/>
            <a:headEnd/>
            <a:tailEnd/>
          </a:ln>
        </p:spPr>
        <p:txBody>
          <a:bodyPr lIns="0" tIns="0" rIns="0" bIns="0">
            <a:spAutoFit/>
          </a:bodyPr>
          <a:lstStyle/>
          <a:p>
            <a:pPr algn="ctr">
              <a:spcBef>
                <a:spcPct val="50000"/>
              </a:spcBef>
            </a:pPr>
            <a:r>
              <a:rPr lang="en-US" sz="1000"/>
              <a:t>Source: Wood Resources International, CIBC World Markets Inc. </a:t>
            </a:r>
          </a:p>
        </p:txBody>
      </p:sp>
      <p:sp>
        <p:nvSpPr>
          <p:cNvPr id="138244" name="Rectangle 5"/>
          <p:cNvSpPr>
            <a:spLocks noChangeArrowheads="1"/>
          </p:cNvSpPr>
          <p:nvPr/>
        </p:nvSpPr>
        <p:spPr bwMode="auto">
          <a:xfrm>
            <a:off x="4724400" y="876300"/>
            <a:ext cx="4419600" cy="692150"/>
          </a:xfrm>
          <a:prstGeom prst="rect">
            <a:avLst/>
          </a:prstGeom>
          <a:noFill/>
          <a:ln w="9525" algn="ctr">
            <a:noFill/>
            <a:miter lim="800000"/>
            <a:headEnd/>
            <a:tailEnd/>
          </a:ln>
        </p:spPr>
        <p:txBody>
          <a:bodyPr anchor="ctr"/>
          <a:lstStyle/>
          <a:p>
            <a:pPr algn="ctr" eaLnBrk="0" hangingPunct="0"/>
            <a:r>
              <a:rPr lang="en-US" sz="1400" b="1">
                <a:latin typeface="Arial" charset="0"/>
              </a:rPr>
              <a:t>Nominal US$ Price Indexes of Non-Conifer Pulpwood: Regional Comparison </a:t>
            </a:r>
          </a:p>
        </p:txBody>
      </p:sp>
      <p:sp>
        <p:nvSpPr>
          <p:cNvPr id="138245" name="Text Box 10"/>
          <p:cNvSpPr txBox="1">
            <a:spLocks noChangeArrowheads="1"/>
          </p:cNvSpPr>
          <p:nvPr/>
        </p:nvSpPr>
        <p:spPr bwMode="auto">
          <a:xfrm>
            <a:off x="595313" y="4891088"/>
            <a:ext cx="7851775" cy="969962"/>
          </a:xfrm>
          <a:prstGeom prst="rect">
            <a:avLst/>
          </a:prstGeom>
          <a:noFill/>
          <a:ln w="9525">
            <a:noFill/>
            <a:miter lim="800000"/>
            <a:headEnd/>
            <a:tailEnd/>
          </a:ln>
        </p:spPr>
        <p:txBody>
          <a:bodyPr lIns="0" tIns="0" rIns="0" bIns="0">
            <a:spAutoFit/>
          </a:bodyPr>
          <a:lstStyle/>
          <a:p>
            <a:pPr>
              <a:spcBef>
                <a:spcPct val="50000"/>
              </a:spcBef>
            </a:pPr>
            <a:r>
              <a:rPr lang="en-US" sz="1400" b="1"/>
              <a:t>“Low cost competitors” in S. America have been experiencing a dramatic increase in their relative cost of market wood since 2003/4 – partly offset recently due to exchange rate changes.</a:t>
            </a:r>
          </a:p>
          <a:p>
            <a:pPr>
              <a:spcBef>
                <a:spcPct val="50000"/>
              </a:spcBef>
            </a:pPr>
            <a:r>
              <a:rPr lang="en-US" sz="1400" b="1"/>
              <a:t>We are still seeing upward pressure on European domestic prices.</a:t>
            </a:r>
          </a:p>
        </p:txBody>
      </p:sp>
      <p:sp>
        <p:nvSpPr>
          <p:cNvPr id="138246"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Globalization of Fiber Markets</a:t>
            </a:r>
          </a:p>
        </p:txBody>
      </p:sp>
      <p:pic>
        <p:nvPicPr>
          <p:cNvPr id="138247" name="Picture 10"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pic>
        <p:nvPicPr>
          <p:cNvPr id="138248" name="Picture 13"/>
          <p:cNvPicPr>
            <a:picLocks noChangeAspect="1" noChangeArrowheads="1"/>
          </p:cNvPicPr>
          <p:nvPr/>
        </p:nvPicPr>
        <p:blipFill>
          <a:blip r:embed="rId4"/>
          <a:srcRect/>
          <a:stretch>
            <a:fillRect/>
          </a:stretch>
        </p:blipFill>
        <p:spPr bwMode="auto">
          <a:xfrm>
            <a:off x="0" y="1474788"/>
            <a:ext cx="4914900" cy="2863850"/>
          </a:xfrm>
          <a:prstGeom prst="rect">
            <a:avLst/>
          </a:prstGeom>
          <a:noFill/>
          <a:ln w="9525">
            <a:noFill/>
            <a:miter lim="800000"/>
            <a:headEnd/>
            <a:tailEnd/>
          </a:ln>
        </p:spPr>
      </p:pic>
      <p:pic>
        <p:nvPicPr>
          <p:cNvPr id="138249" name="Picture 14"/>
          <p:cNvPicPr>
            <a:picLocks noChangeAspect="1" noChangeArrowheads="1"/>
          </p:cNvPicPr>
          <p:nvPr/>
        </p:nvPicPr>
        <p:blipFill>
          <a:blip r:embed="rId5"/>
          <a:srcRect/>
          <a:stretch>
            <a:fillRect/>
          </a:stretch>
        </p:blipFill>
        <p:spPr bwMode="auto">
          <a:xfrm>
            <a:off x="4637088" y="1376363"/>
            <a:ext cx="450691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Number Placeholder 3"/>
          <p:cNvSpPr>
            <a:spLocks noGrp="1"/>
          </p:cNvSpPr>
          <p:nvPr>
            <p:ph type="sldNum" sz="quarter" idx="12"/>
          </p:nvPr>
        </p:nvSpPr>
        <p:spPr>
          <a:noFill/>
        </p:spPr>
        <p:txBody>
          <a:bodyPr/>
          <a:lstStyle/>
          <a:p>
            <a:fld id="{F7CF1427-4042-4AA8-9C92-0578E0126222}" type="slidenum">
              <a:rPr lang="en-US" smtClean="0"/>
              <a:pPr/>
              <a:t>62</a:t>
            </a:fld>
            <a:endParaRPr lang="en-US" smtClean="0"/>
          </a:p>
        </p:txBody>
      </p:sp>
      <p:sp>
        <p:nvSpPr>
          <p:cNvPr id="140290" name="Rectangle 2"/>
          <p:cNvSpPr>
            <a:spLocks noGrp="1" noChangeArrowheads="1"/>
          </p:cNvSpPr>
          <p:nvPr>
            <p:ph type="title" idx="4294967295"/>
          </p:nvPr>
        </p:nvSpPr>
        <p:spPr>
          <a:xfrm>
            <a:off x="0" y="866775"/>
            <a:ext cx="4438650" cy="692150"/>
          </a:xfrm>
        </p:spPr>
        <p:txBody>
          <a:bodyPr/>
          <a:lstStyle/>
          <a:p>
            <a:pPr eaLnBrk="1" hangingPunct="1"/>
            <a:r>
              <a:rPr lang="en-US" sz="1400" b="1" smtClean="0"/>
              <a:t>Global Average Prices for Conifer Pulpwood </a:t>
            </a:r>
          </a:p>
        </p:txBody>
      </p:sp>
      <p:sp>
        <p:nvSpPr>
          <p:cNvPr id="140291" name="Text Box 4"/>
          <p:cNvSpPr txBox="1">
            <a:spLocks noChangeArrowheads="1"/>
          </p:cNvSpPr>
          <p:nvPr/>
        </p:nvSpPr>
        <p:spPr bwMode="auto">
          <a:xfrm>
            <a:off x="1762125" y="4505325"/>
            <a:ext cx="5610225" cy="152400"/>
          </a:xfrm>
          <a:prstGeom prst="rect">
            <a:avLst/>
          </a:prstGeom>
          <a:noFill/>
          <a:ln w="9525" algn="ctr">
            <a:noFill/>
            <a:miter lim="800000"/>
            <a:headEnd/>
            <a:tailEnd/>
          </a:ln>
        </p:spPr>
        <p:txBody>
          <a:bodyPr lIns="0" tIns="0" rIns="0" bIns="0">
            <a:spAutoFit/>
          </a:bodyPr>
          <a:lstStyle/>
          <a:p>
            <a:pPr algn="ctr">
              <a:spcBef>
                <a:spcPct val="50000"/>
              </a:spcBef>
            </a:pPr>
            <a:r>
              <a:rPr lang="en-US" sz="1000"/>
              <a:t>Source: Wood Resources International, CIBC World Markets Inc. </a:t>
            </a:r>
          </a:p>
        </p:txBody>
      </p:sp>
      <p:sp>
        <p:nvSpPr>
          <p:cNvPr id="140292" name="Rectangle 5"/>
          <p:cNvSpPr>
            <a:spLocks noChangeArrowheads="1"/>
          </p:cNvSpPr>
          <p:nvPr/>
        </p:nvSpPr>
        <p:spPr bwMode="auto">
          <a:xfrm>
            <a:off x="4724400" y="876300"/>
            <a:ext cx="4419600" cy="692150"/>
          </a:xfrm>
          <a:prstGeom prst="rect">
            <a:avLst/>
          </a:prstGeom>
          <a:noFill/>
          <a:ln w="9525" algn="ctr">
            <a:noFill/>
            <a:miter lim="800000"/>
            <a:headEnd/>
            <a:tailEnd/>
          </a:ln>
        </p:spPr>
        <p:txBody>
          <a:bodyPr anchor="ctr"/>
          <a:lstStyle/>
          <a:p>
            <a:pPr algn="ctr" eaLnBrk="0" hangingPunct="0"/>
            <a:r>
              <a:rPr lang="en-US" sz="1400" b="1">
                <a:latin typeface="Arial" charset="0"/>
              </a:rPr>
              <a:t>Global Average Prices for Non-Conifer Pulpwood </a:t>
            </a:r>
          </a:p>
        </p:txBody>
      </p:sp>
      <p:pic>
        <p:nvPicPr>
          <p:cNvPr id="140293" name="Picture 7"/>
          <p:cNvPicPr>
            <a:picLocks noChangeArrowheads="1"/>
          </p:cNvPicPr>
          <p:nvPr/>
        </p:nvPicPr>
        <p:blipFill>
          <a:blip r:embed="rId3"/>
          <a:srcRect/>
          <a:stretch>
            <a:fillRect/>
          </a:stretch>
        </p:blipFill>
        <p:spPr bwMode="auto">
          <a:xfrm>
            <a:off x="0" y="1533525"/>
            <a:ext cx="4433888" cy="2614613"/>
          </a:xfrm>
          <a:prstGeom prst="rect">
            <a:avLst/>
          </a:prstGeom>
          <a:noFill/>
          <a:ln w="9525">
            <a:noFill/>
            <a:miter lim="800000"/>
            <a:headEnd/>
            <a:tailEnd/>
          </a:ln>
        </p:spPr>
      </p:pic>
      <p:pic>
        <p:nvPicPr>
          <p:cNvPr id="140294" name="Picture 8"/>
          <p:cNvPicPr>
            <a:picLocks noChangeArrowheads="1"/>
          </p:cNvPicPr>
          <p:nvPr/>
        </p:nvPicPr>
        <p:blipFill>
          <a:blip r:embed="rId4"/>
          <a:srcRect/>
          <a:stretch>
            <a:fillRect/>
          </a:stretch>
        </p:blipFill>
        <p:spPr bwMode="auto">
          <a:xfrm>
            <a:off x="4710113" y="1538288"/>
            <a:ext cx="4433887" cy="2614612"/>
          </a:xfrm>
          <a:prstGeom prst="rect">
            <a:avLst/>
          </a:prstGeom>
          <a:noFill/>
          <a:ln w="9525">
            <a:noFill/>
            <a:miter lim="800000"/>
            <a:headEnd/>
            <a:tailEnd/>
          </a:ln>
        </p:spPr>
      </p:pic>
      <p:sp>
        <p:nvSpPr>
          <p:cNvPr id="140295" name="Text Box 10"/>
          <p:cNvSpPr txBox="1">
            <a:spLocks noChangeArrowheads="1"/>
          </p:cNvSpPr>
          <p:nvPr/>
        </p:nvSpPr>
        <p:spPr bwMode="auto">
          <a:xfrm>
            <a:off x="566738" y="4789488"/>
            <a:ext cx="7866062" cy="744537"/>
          </a:xfrm>
          <a:prstGeom prst="rect">
            <a:avLst/>
          </a:prstGeom>
          <a:noFill/>
          <a:ln w="9525">
            <a:noFill/>
            <a:miter lim="800000"/>
            <a:headEnd/>
            <a:tailEnd/>
          </a:ln>
        </p:spPr>
        <p:txBody>
          <a:bodyPr lIns="0" tIns="0" rIns="0" bIns="0">
            <a:spAutoFit/>
          </a:bodyPr>
          <a:lstStyle/>
          <a:p>
            <a:pPr>
              <a:spcBef>
                <a:spcPct val="50000"/>
              </a:spcBef>
              <a:buFontTx/>
              <a:buChar char="-"/>
            </a:pPr>
            <a:r>
              <a:rPr lang="en-US" sz="1400" b="1"/>
              <a:t> At the global level, real pulpwood prices have been on a secular decline. (One reason real pulp &amp; paper prices have been declining)</a:t>
            </a:r>
          </a:p>
          <a:p>
            <a:pPr>
              <a:spcBef>
                <a:spcPct val="50000"/>
              </a:spcBef>
              <a:buFontTx/>
              <a:buChar char="-"/>
            </a:pPr>
            <a:r>
              <a:rPr lang="en-US" sz="1400" b="1"/>
              <a:t> But prices are starting to increase.</a:t>
            </a:r>
          </a:p>
        </p:txBody>
      </p:sp>
      <p:sp>
        <p:nvSpPr>
          <p:cNvPr id="140296"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Globalization of Fiber Markets</a:t>
            </a:r>
          </a:p>
        </p:txBody>
      </p:sp>
      <p:pic>
        <p:nvPicPr>
          <p:cNvPr id="140297" name="Picture 10" descr="CIBC_WOM_2C_RGB"/>
          <p:cNvPicPr>
            <a:picLocks noChangeAspect="1" noChangeArrowheads="1"/>
          </p:cNvPicPr>
          <p:nvPr/>
        </p:nvPicPr>
        <p:blipFill>
          <a:blip r:embed="rId5"/>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Number Placeholder 3"/>
          <p:cNvSpPr>
            <a:spLocks noGrp="1"/>
          </p:cNvSpPr>
          <p:nvPr>
            <p:ph type="sldNum" sz="quarter" idx="12"/>
          </p:nvPr>
        </p:nvSpPr>
        <p:spPr>
          <a:noFill/>
        </p:spPr>
        <p:txBody>
          <a:bodyPr/>
          <a:lstStyle/>
          <a:p>
            <a:fld id="{8200BF65-4F9C-45ED-A6E7-19A511226A67}" type="slidenum">
              <a:rPr lang="en-US" smtClean="0"/>
              <a:pPr/>
              <a:t>63</a:t>
            </a:fld>
            <a:endParaRPr lang="en-US" smtClean="0"/>
          </a:p>
        </p:txBody>
      </p:sp>
      <p:sp>
        <p:nvSpPr>
          <p:cNvPr id="142338" name="Text Box 4"/>
          <p:cNvSpPr txBox="1">
            <a:spLocks noChangeArrowheads="1"/>
          </p:cNvSpPr>
          <p:nvPr/>
        </p:nvSpPr>
        <p:spPr bwMode="auto">
          <a:xfrm>
            <a:off x="458788" y="885825"/>
            <a:ext cx="8426450" cy="4359275"/>
          </a:xfrm>
          <a:prstGeom prst="rect">
            <a:avLst/>
          </a:prstGeom>
          <a:noFill/>
          <a:ln w="9525">
            <a:noFill/>
            <a:miter lim="800000"/>
            <a:headEnd/>
            <a:tailEnd/>
          </a:ln>
        </p:spPr>
        <p:txBody>
          <a:bodyPr>
            <a:spAutoFit/>
          </a:bodyPr>
          <a:lstStyle/>
          <a:p>
            <a:pPr marL="342900" indent="-342900" eaLnBrk="0" hangingPunct="0">
              <a:lnSpc>
                <a:spcPct val="105000"/>
              </a:lnSpc>
              <a:spcBef>
                <a:spcPct val="5000"/>
              </a:spcBef>
              <a:buClr>
                <a:schemeClr val="tx1"/>
              </a:buClr>
              <a:tabLst>
                <a:tab pos="227013" algn="l"/>
              </a:tabLst>
            </a:pPr>
            <a:r>
              <a:rPr lang="en-US" sz="1600" b="1">
                <a:solidFill>
                  <a:srgbClr val="003300"/>
                </a:solidFill>
              </a:rPr>
              <a:t>		We are likely at an inflection point regarding the perception of scarcity.  </a:t>
            </a:r>
          </a:p>
          <a:p>
            <a:pPr marL="342900" indent="-342900" eaLnBrk="0" hangingPunct="0">
              <a:lnSpc>
                <a:spcPct val="105000"/>
              </a:lnSpc>
              <a:spcBef>
                <a:spcPct val="5000"/>
              </a:spcBef>
              <a:buClr>
                <a:schemeClr val="tx1"/>
              </a:buClr>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tabLst>
                <a:tab pos="227013" algn="l"/>
              </a:tabLst>
            </a:pPr>
            <a:r>
              <a:rPr lang="en-US" sz="1600" b="1">
                <a:solidFill>
                  <a:srgbClr val="003300"/>
                </a:solidFill>
              </a:rPr>
              <a:t>		The combination of 5 shocks will likely shift the perception at the global level from “relative abundance” to “relative scarcity” of wood fiber:</a:t>
            </a:r>
          </a:p>
          <a:p>
            <a:pPr marL="342900" indent="-342900" eaLnBrk="0" hangingPunct="0">
              <a:lnSpc>
                <a:spcPct val="105000"/>
              </a:lnSpc>
              <a:spcBef>
                <a:spcPct val="5000"/>
              </a:spcBef>
              <a:buClr>
                <a:schemeClr val="tx1"/>
              </a:buClr>
              <a:buFontTx/>
              <a:buAutoNum type="arabicPeriod"/>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buFontTx/>
              <a:buAutoNum type="arabicPeriod"/>
              <a:tabLst>
                <a:tab pos="227013" algn="l"/>
              </a:tabLst>
            </a:pPr>
            <a:r>
              <a:rPr lang="en-US" sz="1600" b="1">
                <a:solidFill>
                  <a:srgbClr val="003300"/>
                </a:solidFill>
              </a:rPr>
              <a:t>Continuing Growth in Asia’s Wood Deficit</a:t>
            </a:r>
          </a:p>
          <a:p>
            <a:pPr marL="342900" indent="-342900" eaLnBrk="0" hangingPunct="0">
              <a:lnSpc>
                <a:spcPct val="105000"/>
              </a:lnSpc>
              <a:spcBef>
                <a:spcPct val="5000"/>
              </a:spcBef>
              <a:buClr>
                <a:schemeClr val="tx1"/>
              </a:buClr>
              <a:buFontTx/>
              <a:buAutoNum type="arabicPeriod"/>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buFontTx/>
              <a:buAutoNum type="arabicPeriod"/>
              <a:tabLst>
                <a:tab pos="227013" algn="l"/>
              </a:tabLst>
            </a:pPr>
            <a:r>
              <a:rPr lang="en-US" sz="1600" b="1">
                <a:solidFill>
                  <a:srgbClr val="003300"/>
                </a:solidFill>
              </a:rPr>
              <a:t>Increase in Russian Log Export Tax</a:t>
            </a:r>
          </a:p>
          <a:p>
            <a:pPr marL="342900" indent="-342900" eaLnBrk="0" hangingPunct="0">
              <a:lnSpc>
                <a:spcPct val="105000"/>
              </a:lnSpc>
              <a:spcBef>
                <a:spcPct val="5000"/>
              </a:spcBef>
              <a:buClr>
                <a:schemeClr val="tx1"/>
              </a:buClr>
              <a:buFontTx/>
              <a:buAutoNum type="arabicPeriod"/>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buFontTx/>
              <a:buAutoNum type="arabicPeriod"/>
              <a:tabLst>
                <a:tab pos="227013" algn="l"/>
              </a:tabLst>
            </a:pPr>
            <a:r>
              <a:rPr lang="en-US" sz="1600" b="1">
                <a:solidFill>
                  <a:srgbClr val="003300"/>
                </a:solidFill>
              </a:rPr>
              <a:t>Reduction in Supply of Illegal Logs</a:t>
            </a:r>
          </a:p>
          <a:p>
            <a:pPr marL="342900" indent="-342900" eaLnBrk="0" hangingPunct="0">
              <a:lnSpc>
                <a:spcPct val="105000"/>
              </a:lnSpc>
              <a:spcBef>
                <a:spcPct val="5000"/>
              </a:spcBef>
              <a:buClr>
                <a:schemeClr val="tx1"/>
              </a:buClr>
              <a:buFontTx/>
              <a:buAutoNum type="arabicPeriod"/>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buFontTx/>
              <a:buAutoNum type="arabicPeriod"/>
              <a:tabLst>
                <a:tab pos="227013" algn="l"/>
              </a:tabLst>
            </a:pPr>
            <a:r>
              <a:rPr lang="en-US" sz="1600" b="1">
                <a:solidFill>
                  <a:srgbClr val="003300"/>
                </a:solidFill>
              </a:rPr>
              <a:t>Insect Infestation in Western Canada</a:t>
            </a:r>
          </a:p>
          <a:p>
            <a:pPr marL="342900" indent="-342900" eaLnBrk="0" hangingPunct="0">
              <a:lnSpc>
                <a:spcPct val="105000"/>
              </a:lnSpc>
              <a:spcBef>
                <a:spcPct val="5000"/>
              </a:spcBef>
              <a:buClr>
                <a:schemeClr val="tx1"/>
              </a:buClr>
              <a:buFontTx/>
              <a:buAutoNum type="arabicPeriod"/>
              <a:tabLst>
                <a:tab pos="227013" algn="l"/>
              </a:tabLst>
            </a:pPr>
            <a:endParaRPr lang="en-US" sz="1600" b="1">
              <a:solidFill>
                <a:srgbClr val="003300"/>
              </a:solidFill>
            </a:endParaRPr>
          </a:p>
          <a:p>
            <a:pPr marL="342900" indent="-342900" eaLnBrk="0" hangingPunct="0">
              <a:lnSpc>
                <a:spcPct val="105000"/>
              </a:lnSpc>
              <a:spcBef>
                <a:spcPct val="5000"/>
              </a:spcBef>
              <a:buClr>
                <a:schemeClr val="tx1"/>
              </a:buClr>
              <a:buFontTx/>
              <a:buAutoNum type="arabicPeriod"/>
              <a:tabLst>
                <a:tab pos="227013" algn="l"/>
              </a:tabLst>
            </a:pPr>
            <a:r>
              <a:rPr lang="en-US" sz="1600" b="1">
                <a:solidFill>
                  <a:srgbClr val="003300"/>
                </a:solidFill>
              </a:rPr>
              <a:t>Growth of the Bio-energy Sector</a:t>
            </a:r>
          </a:p>
        </p:txBody>
      </p:sp>
      <p:sp>
        <p:nvSpPr>
          <p:cNvPr id="142339"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Globalization of Fiber Markets</a:t>
            </a:r>
          </a:p>
        </p:txBody>
      </p:sp>
      <p:pic>
        <p:nvPicPr>
          <p:cNvPr id="142340" name="Picture 6"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Number Placeholder 3"/>
          <p:cNvSpPr>
            <a:spLocks noGrp="1"/>
          </p:cNvSpPr>
          <p:nvPr>
            <p:ph type="sldNum" sz="quarter" idx="12"/>
          </p:nvPr>
        </p:nvSpPr>
        <p:spPr>
          <a:noFill/>
        </p:spPr>
        <p:txBody>
          <a:bodyPr/>
          <a:lstStyle/>
          <a:p>
            <a:fld id="{A6053821-C5F8-4E1A-BB8D-6EE90243939F}" type="slidenum">
              <a:rPr lang="en-US" smtClean="0"/>
              <a:pPr/>
              <a:t>64</a:t>
            </a:fld>
            <a:endParaRPr lang="en-US" smtClean="0"/>
          </a:p>
        </p:txBody>
      </p:sp>
      <p:sp>
        <p:nvSpPr>
          <p:cNvPr id="144386" name="Rectangle 2"/>
          <p:cNvSpPr>
            <a:spLocks noChangeArrowheads="1"/>
          </p:cNvSpPr>
          <p:nvPr/>
        </p:nvSpPr>
        <p:spPr bwMode="auto">
          <a:xfrm>
            <a:off x="434975" y="935038"/>
            <a:ext cx="8350250" cy="4760912"/>
          </a:xfrm>
          <a:prstGeom prst="rect">
            <a:avLst/>
          </a:prstGeom>
          <a:noFill/>
          <a:ln w="9525">
            <a:noFill/>
            <a:miter lim="800000"/>
            <a:headEnd/>
            <a:tailEnd/>
          </a:ln>
        </p:spPr>
        <p:txBody>
          <a:bodyPr/>
          <a:lstStyle/>
          <a:p>
            <a:pPr marL="838200" lvl="1" indent="-381000" eaLnBrk="0" hangingPunct="0">
              <a:lnSpc>
                <a:spcPct val="115000"/>
              </a:lnSpc>
              <a:spcBef>
                <a:spcPct val="20000"/>
              </a:spcBef>
              <a:buClr>
                <a:schemeClr val="tx1"/>
              </a:buClr>
              <a:buFontTx/>
              <a:buChar char="•"/>
            </a:pPr>
            <a:endParaRPr lang="en-US" sz="1600" b="1">
              <a:solidFill>
                <a:srgbClr val="003300"/>
              </a:solidFill>
            </a:endParaRPr>
          </a:p>
          <a:p>
            <a:pPr marL="838200" lvl="1" indent="-381000" eaLnBrk="0" hangingPunct="0">
              <a:lnSpc>
                <a:spcPct val="115000"/>
              </a:lnSpc>
              <a:spcBef>
                <a:spcPct val="20000"/>
              </a:spcBef>
              <a:buClr>
                <a:schemeClr val="tx1"/>
              </a:buClr>
            </a:pPr>
            <a:r>
              <a:rPr lang="en-US" sz="1600" b="1">
                <a:solidFill>
                  <a:srgbClr val="003300"/>
                </a:solidFill>
              </a:rPr>
              <a:t>Summary</a:t>
            </a:r>
          </a:p>
          <a:p>
            <a:pPr marL="838200" lvl="1" indent="-381000" eaLnBrk="0" hangingPunct="0">
              <a:lnSpc>
                <a:spcPct val="115000"/>
              </a:lnSpc>
              <a:spcBef>
                <a:spcPct val="20000"/>
              </a:spcBef>
              <a:buClr>
                <a:schemeClr val="tx1"/>
              </a:buClr>
            </a:pPr>
            <a:endParaRPr lang="en-US" sz="1600" b="1">
              <a:solidFill>
                <a:srgbClr val="003300"/>
              </a:solidFill>
            </a:endParaRPr>
          </a:p>
          <a:p>
            <a:pPr marL="838200" lvl="1" indent="-381000" eaLnBrk="0" hangingPunct="0">
              <a:lnSpc>
                <a:spcPct val="115000"/>
              </a:lnSpc>
              <a:spcBef>
                <a:spcPct val="20000"/>
              </a:spcBef>
              <a:buClr>
                <a:schemeClr val="tx1"/>
              </a:buClr>
            </a:pPr>
            <a:r>
              <a:rPr lang="en-US" sz="1600" b="1">
                <a:solidFill>
                  <a:srgbClr val="003300"/>
                </a:solidFill>
              </a:rPr>
              <a:t>Secular increase in wood demand due to:</a:t>
            </a:r>
          </a:p>
          <a:p>
            <a:pPr marL="838200" lvl="1" indent="-381000" eaLnBrk="0" hangingPunct="0">
              <a:lnSpc>
                <a:spcPct val="115000"/>
              </a:lnSpc>
              <a:spcBef>
                <a:spcPct val="20000"/>
              </a:spcBef>
              <a:buClr>
                <a:schemeClr val="tx1"/>
              </a:buClr>
              <a:buFontTx/>
              <a:buChar char="•"/>
            </a:pPr>
            <a:r>
              <a:rPr lang="en-US" sz="1600" b="1">
                <a:solidFill>
                  <a:srgbClr val="003300"/>
                </a:solidFill>
              </a:rPr>
              <a:t>Growing fiber deficit in Asia.</a:t>
            </a:r>
          </a:p>
          <a:p>
            <a:pPr marL="838200" lvl="1" indent="-381000" eaLnBrk="0" hangingPunct="0">
              <a:lnSpc>
                <a:spcPct val="115000"/>
              </a:lnSpc>
              <a:spcBef>
                <a:spcPct val="20000"/>
              </a:spcBef>
              <a:buClr>
                <a:schemeClr val="tx1"/>
              </a:buClr>
              <a:buFontTx/>
              <a:buChar char="•"/>
            </a:pPr>
            <a:r>
              <a:rPr lang="en-US" sz="1600" b="1">
                <a:solidFill>
                  <a:srgbClr val="003300"/>
                </a:solidFill>
              </a:rPr>
              <a:t>Developing bio-energy sector.</a:t>
            </a:r>
          </a:p>
          <a:p>
            <a:pPr marL="838200" lvl="1" indent="-381000" eaLnBrk="0" hangingPunct="0">
              <a:lnSpc>
                <a:spcPct val="115000"/>
              </a:lnSpc>
              <a:spcBef>
                <a:spcPct val="20000"/>
              </a:spcBef>
              <a:buClr>
                <a:schemeClr val="tx1"/>
              </a:buClr>
            </a:pPr>
            <a:endParaRPr lang="en-US" sz="1600" b="1">
              <a:solidFill>
                <a:srgbClr val="003300"/>
              </a:solidFill>
            </a:endParaRPr>
          </a:p>
          <a:p>
            <a:pPr marL="838200" lvl="1" indent="-381000" eaLnBrk="0" hangingPunct="0">
              <a:lnSpc>
                <a:spcPct val="115000"/>
              </a:lnSpc>
              <a:spcBef>
                <a:spcPct val="20000"/>
              </a:spcBef>
              <a:buClr>
                <a:schemeClr val="tx1"/>
              </a:buClr>
            </a:pPr>
            <a:r>
              <a:rPr lang="en-US" sz="1600" b="1">
                <a:solidFill>
                  <a:srgbClr val="003300"/>
                </a:solidFill>
              </a:rPr>
              <a:t>Decrease in wood supply due to:</a:t>
            </a:r>
          </a:p>
          <a:p>
            <a:pPr marL="838200" lvl="1" indent="-381000" eaLnBrk="0" hangingPunct="0">
              <a:lnSpc>
                <a:spcPct val="115000"/>
              </a:lnSpc>
              <a:spcBef>
                <a:spcPct val="20000"/>
              </a:spcBef>
              <a:buClr>
                <a:schemeClr val="tx1"/>
              </a:buClr>
              <a:buFontTx/>
              <a:buChar char="•"/>
            </a:pPr>
            <a:r>
              <a:rPr lang="en-US" sz="1600" b="1">
                <a:solidFill>
                  <a:srgbClr val="003300"/>
                </a:solidFill>
              </a:rPr>
              <a:t>Increase in Russian log export tax.</a:t>
            </a:r>
          </a:p>
          <a:p>
            <a:pPr marL="838200" lvl="1" indent="-381000" eaLnBrk="0" hangingPunct="0">
              <a:lnSpc>
                <a:spcPct val="115000"/>
              </a:lnSpc>
              <a:spcBef>
                <a:spcPct val="20000"/>
              </a:spcBef>
              <a:buClr>
                <a:schemeClr val="tx1"/>
              </a:buClr>
              <a:buFontTx/>
              <a:buChar char="•"/>
            </a:pPr>
            <a:r>
              <a:rPr lang="en-US" sz="1600" b="1">
                <a:solidFill>
                  <a:srgbClr val="003300"/>
                </a:solidFill>
              </a:rPr>
              <a:t>Reduction in supply of illegal logs.</a:t>
            </a:r>
          </a:p>
          <a:p>
            <a:pPr marL="838200" lvl="1" indent="-381000" eaLnBrk="0" hangingPunct="0">
              <a:lnSpc>
                <a:spcPct val="115000"/>
              </a:lnSpc>
              <a:spcBef>
                <a:spcPct val="20000"/>
              </a:spcBef>
              <a:buClr>
                <a:schemeClr val="tx1"/>
              </a:buClr>
              <a:buFontTx/>
              <a:buChar char="•"/>
            </a:pPr>
            <a:r>
              <a:rPr lang="en-US" sz="1600" b="1">
                <a:solidFill>
                  <a:srgbClr val="003300"/>
                </a:solidFill>
              </a:rPr>
              <a:t>Insect infestation in Western Canada.</a:t>
            </a:r>
          </a:p>
          <a:p>
            <a:pPr marL="838200" lvl="1" indent="-381000" eaLnBrk="0" hangingPunct="0">
              <a:lnSpc>
                <a:spcPct val="115000"/>
              </a:lnSpc>
              <a:spcBef>
                <a:spcPct val="20000"/>
              </a:spcBef>
              <a:buClr>
                <a:schemeClr val="tx1"/>
              </a:buClr>
            </a:pPr>
            <a:endParaRPr lang="en-US" sz="1600" b="1">
              <a:solidFill>
                <a:srgbClr val="003300"/>
              </a:solidFill>
            </a:endParaRPr>
          </a:p>
          <a:p>
            <a:pPr marL="838200" lvl="1" indent="-381000" eaLnBrk="0" hangingPunct="0">
              <a:lnSpc>
                <a:spcPct val="115000"/>
              </a:lnSpc>
              <a:spcBef>
                <a:spcPct val="20000"/>
              </a:spcBef>
              <a:buClr>
                <a:schemeClr val="tx1"/>
              </a:buClr>
            </a:pPr>
            <a:r>
              <a:rPr lang="en-US" sz="1600" b="1">
                <a:solidFill>
                  <a:srgbClr val="003300"/>
                </a:solidFill>
              </a:rPr>
              <a:t>Expect rising trend in real wood prices through 2020 </a:t>
            </a:r>
          </a:p>
          <a:p>
            <a:pPr marL="838200" lvl="1" indent="-381000" eaLnBrk="0" hangingPunct="0">
              <a:lnSpc>
                <a:spcPct val="115000"/>
              </a:lnSpc>
              <a:spcBef>
                <a:spcPct val="20000"/>
              </a:spcBef>
              <a:buClr>
                <a:schemeClr val="tx1"/>
              </a:buClr>
            </a:pPr>
            <a:r>
              <a:rPr lang="en-US" sz="1600" b="1">
                <a:solidFill>
                  <a:srgbClr val="003300"/>
                </a:solidFill>
              </a:rPr>
              <a:t>(subject to cyclical swings).</a:t>
            </a:r>
          </a:p>
          <a:p>
            <a:pPr marL="838200" lvl="1" indent="-381000" eaLnBrk="0" hangingPunct="0">
              <a:lnSpc>
                <a:spcPct val="115000"/>
              </a:lnSpc>
              <a:spcBef>
                <a:spcPct val="20000"/>
              </a:spcBef>
              <a:buClr>
                <a:schemeClr val="tx1"/>
              </a:buClr>
              <a:buFontTx/>
              <a:buChar char="•"/>
            </a:pPr>
            <a:endParaRPr lang="en-US" sz="1600" b="1">
              <a:solidFill>
                <a:srgbClr val="003300"/>
              </a:solidFill>
            </a:endParaRPr>
          </a:p>
        </p:txBody>
      </p:sp>
      <p:sp>
        <p:nvSpPr>
          <p:cNvPr id="144387" name="Rectangle 5"/>
          <p:cNvSpPr>
            <a:spLocks noChangeArrowheads="1"/>
          </p:cNvSpPr>
          <p:nvPr/>
        </p:nvSpPr>
        <p:spPr bwMode="auto">
          <a:xfrm>
            <a:off x="674688" y="0"/>
            <a:ext cx="7772400" cy="590550"/>
          </a:xfrm>
          <a:prstGeom prst="rect">
            <a:avLst/>
          </a:prstGeom>
          <a:noFill/>
          <a:ln w="9525">
            <a:noFill/>
            <a:miter lim="800000"/>
            <a:headEnd/>
            <a:tailEnd/>
          </a:ln>
        </p:spPr>
        <p:txBody>
          <a:bodyPr/>
          <a:lstStyle/>
          <a:p>
            <a:pPr algn="ctr" eaLnBrk="0" hangingPunct="0"/>
            <a:r>
              <a:rPr lang="en-US">
                <a:solidFill>
                  <a:schemeClr val="bg1"/>
                </a:solidFill>
              </a:rPr>
              <a:t>Globalization of Fiber Markets</a:t>
            </a:r>
          </a:p>
        </p:txBody>
      </p:sp>
      <p:pic>
        <p:nvPicPr>
          <p:cNvPr id="144388" name="Picture 5" descr="CIBC_WOM_2C_RGB"/>
          <p:cNvPicPr>
            <a:picLocks noChangeAspect="1" noChangeArrowheads="1"/>
          </p:cNvPicPr>
          <p:nvPr/>
        </p:nvPicPr>
        <p:blipFill>
          <a:blip r:embed="rId3"/>
          <a:srcRect/>
          <a:stretch>
            <a:fillRect/>
          </a:stretch>
        </p:blipFill>
        <p:spPr bwMode="auto">
          <a:xfrm>
            <a:off x="133350" y="6059488"/>
            <a:ext cx="1827213" cy="684212"/>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idx="4294967295"/>
          </p:nvPr>
        </p:nvSpPr>
        <p:spPr>
          <a:xfrm>
            <a:off x="900113" y="-161925"/>
            <a:ext cx="7916862" cy="1143000"/>
          </a:xfrm>
        </p:spPr>
        <p:txBody>
          <a:bodyPr/>
          <a:lstStyle/>
          <a:p>
            <a:pPr eaLnBrk="1" hangingPunct="1"/>
            <a:r>
              <a:rPr lang="en-US" sz="4000" smtClean="0">
                <a:solidFill>
                  <a:srgbClr val="FFFFFF"/>
                </a:solidFill>
              </a:rPr>
              <a:t>Appendix B: Bio of Don Roberts</a:t>
            </a:r>
          </a:p>
        </p:txBody>
      </p:sp>
      <p:sp>
        <p:nvSpPr>
          <p:cNvPr id="146434" name="Rectangle 3"/>
          <p:cNvSpPr>
            <a:spLocks noGrp="1" noChangeArrowheads="1"/>
          </p:cNvSpPr>
          <p:nvPr>
            <p:ph type="body" idx="4294967295"/>
          </p:nvPr>
        </p:nvSpPr>
        <p:spPr>
          <a:xfrm>
            <a:off x="395288" y="1196975"/>
            <a:ext cx="8351837" cy="4968875"/>
          </a:xfrm>
        </p:spPr>
        <p:txBody>
          <a:bodyPr/>
          <a:lstStyle/>
          <a:p>
            <a:pPr marL="609600" indent="-609600" eaLnBrk="1" hangingPunct="1">
              <a:lnSpc>
                <a:spcPct val="80000"/>
              </a:lnSpc>
            </a:pPr>
            <a:r>
              <a:rPr lang="en-US" sz="1400" smtClean="0"/>
              <a:t>Mr. Roberts is a Managing Director with CIBC World Markets Inc., an investment bank with 23 offices around the world and over 2,600 employees.  He leads CIBC’s Paper &amp; Forest Products Research Team, and is also responsible for the bio-fuels sector. His primary responsibility is to lead a team of analysts in advising financial institutions (e.g., pension/mutual funds) on their investments in the global paper &amp; forest products industry. He is consistently ranked by institutional investor surveys as one of the top equity research analysts covering the forest products industry.</a:t>
            </a:r>
          </a:p>
          <a:p>
            <a:pPr marL="609600" indent="-609600" eaLnBrk="1" hangingPunct="1">
              <a:lnSpc>
                <a:spcPct val="80000"/>
              </a:lnSpc>
            </a:pPr>
            <a:endParaRPr lang="en-US" sz="1400" smtClean="0"/>
          </a:p>
          <a:p>
            <a:pPr marL="609600" indent="-609600" eaLnBrk="1" hangingPunct="1">
              <a:lnSpc>
                <a:spcPct val="80000"/>
              </a:lnSpc>
            </a:pPr>
            <a:r>
              <a:rPr lang="en-US" sz="1400" smtClean="0"/>
              <a:t>Mr. Roberts specializes in international commodity markets, and has collaborated with a number of international forestry organizations to gain a global perspective on the paper &amp; forest products sector. He has over 30 years of experience related to various aspects of the forest products sector.  Prior to joining the investment business, he was Chief of Industry and Trade Analysis with the Canadian Forest Service.</a:t>
            </a:r>
          </a:p>
          <a:p>
            <a:pPr marL="609600" indent="-609600" eaLnBrk="1" hangingPunct="1">
              <a:lnSpc>
                <a:spcPct val="80000"/>
              </a:lnSpc>
            </a:pPr>
            <a:endParaRPr lang="en-US" sz="1400" smtClean="0"/>
          </a:p>
          <a:p>
            <a:pPr marL="609600" indent="-609600" eaLnBrk="1" hangingPunct="1">
              <a:lnSpc>
                <a:spcPct val="80000"/>
              </a:lnSpc>
            </a:pPr>
            <a:r>
              <a:rPr lang="en-US" sz="1400" smtClean="0"/>
              <a:t>In addition to his work with CIBC World Markets Inc., Mr. Roberts is also</a:t>
            </a:r>
          </a:p>
          <a:p>
            <a:pPr marL="1104900" lvl="1" indent="-533400" eaLnBrk="1" hangingPunct="1">
              <a:lnSpc>
                <a:spcPct val="80000"/>
              </a:lnSpc>
            </a:pPr>
            <a:r>
              <a:rPr lang="en-US" sz="1400" smtClean="0"/>
              <a:t>An Adjunct Professor in the Department of Forest Resource Management at the University of British Columbia (Vancouver); </a:t>
            </a:r>
          </a:p>
          <a:p>
            <a:pPr marL="1104900" lvl="1" indent="-533400" eaLnBrk="1" hangingPunct="1">
              <a:lnSpc>
                <a:spcPct val="80000"/>
              </a:lnSpc>
            </a:pPr>
            <a:r>
              <a:rPr lang="en-US" sz="1400" smtClean="0"/>
              <a:t>On the Board of Executives of the Sloan Center for Paper Business and Industry Studies at the Georgia Institute of Technology (Atlanta, Georgia); and</a:t>
            </a:r>
          </a:p>
          <a:p>
            <a:pPr marL="1104900" lvl="1" indent="-533400" eaLnBrk="1" hangingPunct="1">
              <a:lnSpc>
                <a:spcPct val="80000"/>
              </a:lnSpc>
            </a:pPr>
            <a:r>
              <a:rPr lang="en-US" sz="1400" smtClean="0"/>
              <a:t>Serves in an advisory capacity for a range of government, industry, and NGO groups.</a:t>
            </a:r>
          </a:p>
          <a:p>
            <a:pPr marL="609600" indent="-609600" eaLnBrk="1" hangingPunct="1">
              <a:lnSpc>
                <a:spcPct val="80000"/>
              </a:lnSpc>
            </a:pPr>
            <a:endParaRPr lang="en-US" sz="1400" smtClean="0"/>
          </a:p>
          <a:p>
            <a:pPr marL="609600" indent="-609600" eaLnBrk="1" hangingPunct="1">
              <a:lnSpc>
                <a:spcPct val="80000"/>
              </a:lnSpc>
            </a:pPr>
            <a:r>
              <a:rPr lang="en-US" sz="1400" smtClean="0"/>
              <a:t>Mr. Roberts has a Bachelor’s degree in Agricultural Economics from the University of British Columbia, a Master’s degree in Forestry Economics from the University of California at Berkeley, and both an MBA and doctoral studies in International Finance and Economics from the University of Chicago. </a:t>
            </a:r>
          </a:p>
          <a:p>
            <a:pPr marL="1104900" lvl="1" indent="-533400" eaLnBrk="1" hangingPunct="1">
              <a:lnSpc>
                <a:spcPct val="110000"/>
              </a:lnSpc>
              <a:spcBef>
                <a:spcPct val="40000"/>
              </a:spcBef>
              <a:buFontTx/>
              <a:buNone/>
            </a:pPr>
            <a:endParaRPr lang="en-US" sz="1400" smtClean="0"/>
          </a:p>
        </p:txBody>
      </p:sp>
      <p:pic>
        <p:nvPicPr>
          <p:cNvPr id="146435" name="Picture 4"/>
          <p:cNvPicPr>
            <a:picLocks noChangeAspect="1" noChangeArrowheads="1"/>
          </p:cNvPicPr>
          <p:nvPr/>
        </p:nvPicPr>
        <p:blipFill>
          <a:blip r:embed="rId3"/>
          <a:srcRect/>
          <a:stretch>
            <a:fillRect/>
          </a:stretch>
        </p:blipFill>
        <p:spPr bwMode="auto">
          <a:xfrm>
            <a:off x="0" y="6064250"/>
            <a:ext cx="2124075" cy="79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106359</TotalTime>
  <Words>4916</Words>
  <Application>Microsoft PowerPoint</Application>
  <PresentationFormat>Letter Paper (8.5x11 in)</PresentationFormat>
  <Paragraphs>811</Paragraphs>
  <Slides>65</Slides>
  <Notes>65</Notes>
  <HiddenSlides>0</HiddenSlides>
  <MMClips>0</MMClips>
  <ScaleCrop>false</ScaleCrop>
  <HeadingPairs>
    <vt:vector size="6" baseType="variant">
      <vt:variant>
        <vt:lpstr>Fonts Used</vt:lpstr>
      </vt:variant>
      <vt:variant>
        <vt:i4>7</vt:i4>
      </vt:variant>
      <vt:variant>
        <vt:lpstr>Design Template</vt:lpstr>
      </vt:variant>
      <vt:variant>
        <vt:i4>1</vt:i4>
      </vt:variant>
      <vt:variant>
        <vt:lpstr>Slide Titles</vt:lpstr>
      </vt:variant>
      <vt:variant>
        <vt:i4>65</vt:i4>
      </vt:variant>
    </vt:vector>
  </HeadingPairs>
  <TitlesOfParts>
    <vt:vector size="73" baseType="lpstr">
      <vt:lpstr>Verdana</vt:lpstr>
      <vt:lpstr>Arial</vt:lpstr>
      <vt:lpstr>Calibri</vt:lpstr>
      <vt:lpstr>Times New Roman</vt:lpstr>
      <vt:lpstr>Tahoma</vt:lpstr>
      <vt:lpstr>Arial Narrow</vt:lpstr>
      <vt:lpstr>ＭＳ Ｐゴシック</vt:lpstr>
      <vt:lpstr>Default Design</vt:lpstr>
      <vt:lpstr>Slide 1</vt:lpstr>
      <vt:lpstr>Outline</vt:lpstr>
      <vt:lpstr>Context</vt:lpstr>
      <vt:lpstr>Context</vt:lpstr>
      <vt:lpstr>Current Financial Meltdown</vt:lpstr>
      <vt:lpstr>Slide 6</vt:lpstr>
      <vt:lpstr>Slide 7</vt:lpstr>
      <vt:lpstr>Slide 8</vt:lpstr>
      <vt:lpstr>Slide 9</vt:lpstr>
      <vt:lpstr>Slide 10</vt:lpstr>
      <vt:lpstr> Energy Demand </vt:lpstr>
      <vt:lpstr>Electricity Prices For Large Industrial Power Customers, 2008 </vt:lpstr>
      <vt:lpstr>Mechanical Pulping TMP </vt:lpstr>
      <vt:lpstr>Slide 14</vt:lpstr>
      <vt:lpstr>Slide 15</vt:lpstr>
      <vt:lpstr>Slide 16</vt:lpstr>
      <vt:lpstr>Slide 17</vt:lpstr>
      <vt:lpstr>Slide 18</vt:lpstr>
      <vt:lpstr>.</vt:lpstr>
      <vt:lpstr>Slide 20</vt:lpstr>
      <vt:lpstr>Slide 21</vt:lpstr>
      <vt:lpstr>Slide 22</vt:lpstr>
      <vt:lpstr>Slide 23</vt:lpstr>
      <vt:lpstr>Slide 24</vt:lpstr>
      <vt:lpstr>Slide 25</vt:lpstr>
      <vt:lpstr>Slide 26</vt:lpstr>
      <vt:lpstr>Slide 27</vt:lpstr>
      <vt:lpstr>Slide 28</vt:lpstr>
      <vt:lpstr>Slide 29</vt:lpstr>
      <vt:lpstr>Slide 30</vt:lpstr>
      <vt:lpstr>Implications of Convergence</vt:lpstr>
      <vt:lpstr>Analytical Implications</vt:lpstr>
      <vt:lpstr>Slide 33</vt:lpstr>
      <vt:lpstr>Slide 34</vt:lpstr>
      <vt:lpstr>Slide 35</vt:lpstr>
      <vt:lpstr>Slide 36</vt:lpstr>
      <vt:lpstr> Technologies Already Exist Which Can Provide Competitive Entry into Bio-based Chemicals and Target Market Segments</vt:lpstr>
      <vt:lpstr>Organizational Implications</vt:lpstr>
      <vt:lpstr>Slide 39</vt:lpstr>
      <vt:lpstr>Slide 40</vt:lpstr>
      <vt:lpstr>Slide 41</vt:lpstr>
      <vt:lpstr>Slide 42</vt:lpstr>
      <vt:lpstr>Slide 43</vt:lpstr>
      <vt:lpstr>Slide 44</vt:lpstr>
      <vt:lpstr>Policy Implications</vt:lpstr>
      <vt:lpstr>Policy Implications </vt:lpstr>
      <vt:lpstr>Policy Implications </vt:lpstr>
      <vt:lpstr>Policy Implications </vt:lpstr>
      <vt:lpstr>Slide 49</vt:lpstr>
      <vt:lpstr>Slide 50</vt:lpstr>
      <vt:lpstr>Slide 51</vt:lpstr>
      <vt:lpstr>Investment Implications</vt:lpstr>
      <vt:lpstr>Investment Implications</vt:lpstr>
      <vt:lpstr>Investment Implications</vt:lpstr>
      <vt:lpstr>Comparative Financial Analysis of B.C. Wood Pellet Plants: Sawmill Residue vs Beetle Logs ($/ODMT) Q1/2008 </vt:lpstr>
      <vt:lpstr>Slide 56</vt:lpstr>
      <vt:lpstr>Slide 57</vt:lpstr>
      <vt:lpstr>Slide 58</vt:lpstr>
      <vt:lpstr>Appendix A: Global Fibre Prices</vt:lpstr>
      <vt:lpstr>Delivered Conifer Sawlog Price Index  (1995-2007) (Domestic Currency) </vt:lpstr>
      <vt:lpstr>Nominal US$ Price Indexes of Conifer Pulpwood: Regional Comparison </vt:lpstr>
      <vt:lpstr>Global Average Prices for Conifer Pulpwood </vt:lpstr>
      <vt:lpstr>Slide 63</vt:lpstr>
      <vt:lpstr>Slide 64</vt:lpstr>
      <vt:lpstr>Appendix B: Bio of Don Roberts</vt:lpstr>
    </vt:vector>
  </TitlesOfParts>
  <Company>CIBC World Markets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paper &amp; forest products</dc:title>
  <dc:creator>roberts</dc:creator>
  <cp:lastModifiedBy>CIBC</cp:lastModifiedBy>
  <cp:revision>3563</cp:revision>
  <cp:lastPrinted>2003-06-18T18:03:45Z</cp:lastPrinted>
  <dcterms:created xsi:type="dcterms:W3CDTF">2001-08-31T21:05:35Z</dcterms:created>
  <dcterms:modified xsi:type="dcterms:W3CDTF">2008-11-17T21:02:28Z</dcterms:modified>
</cp:coreProperties>
</file>